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56"/>
  </p:notesMasterIdLst>
  <p:sldIdLst>
    <p:sldId id="257" r:id="rId2"/>
    <p:sldId id="332" r:id="rId3"/>
    <p:sldId id="329" r:id="rId4"/>
    <p:sldId id="261" r:id="rId5"/>
    <p:sldId id="366" r:id="rId6"/>
    <p:sldId id="368" r:id="rId7"/>
    <p:sldId id="334" r:id="rId8"/>
    <p:sldId id="369" r:id="rId9"/>
    <p:sldId id="370" r:id="rId10"/>
    <p:sldId id="371" r:id="rId11"/>
    <p:sldId id="373" r:id="rId12"/>
    <p:sldId id="362" r:id="rId13"/>
    <p:sldId id="363" r:id="rId14"/>
    <p:sldId id="365" r:id="rId15"/>
    <p:sldId id="395" r:id="rId16"/>
    <p:sldId id="396" r:id="rId17"/>
    <p:sldId id="397" r:id="rId18"/>
    <p:sldId id="359" r:id="rId19"/>
    <p:sldId id="399" r:id="rId20"/>
    <p:sldId id="400" r:id="rId21"/>
    <p:sldId id="401" r:id="rId22"/>
    <p:sldId id="402" r:id="rId23"/>
    <p:sldId id="403" r:id="rId24"/>
    <p:sldId id="376" r:id="rId25"/>
    <p:sldId id="404" r:id="rId26"/>
    <p:sldId id="405" r:id="rId27"/>
    <p:sldId id="406" r:id="rId28"/>
    <p:sldId id="407" r:id="rId29"/>
    <p:sldId id="408" r:id="rId30"/>
    <p:sldId id="378" r:id="rId31"/>
    <p:sldId id="409" r:id="rId32"/>
    <p:sldId id="410" r:id="rId33"/>
    <p:sldId id="411" r:id="rId34"/>
    <p:sldId id="379" r:id="rId35"/>
    <p:sldId id="380" r:id="rId36"/>
    <p:sldId id="412" r:id="rId37"/>
    <p:sldId id="413" r:id="rId38"/>
    <p:sldId id="414" r:id="rId39"/>
    <p:sldId id="415" r:id="rId40"/>
    <p:sldId id="383" r:id="rId41"/>
    <p:sldId id="417" r:id="rId42"/>
    <p:sldId id="418" r:id="rId43"/>
    <p:sldId id="416" r:id="rId44"/>
    <p:sldId id="384" r:id="rId45"/>
    <p:sldId id="419" r:id="rId46"/>
    <p:sldId id="385" r:id="rId47"/>
    <p:sldId id="386" r:id="rId48"/>
    <p:sldId id="390" r:id="rId49"/>
    <p:sldId id="420" r:id="rId50"/>
    <p:sldId id="391" r:id="rId51"/>
    <p:sldId id="392" r:id="rId52"/>
    <p:sldId id="393" r:id="rId53"/>
    <p:sldId id="394" r:id="rId54"/>
    <p:sldId id="34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فتراضي" id="{BA7876C9-6D70-454A-91C5-4AFA5043441A}">
          <p14:sldIdLst>
            <p14:sldId id="257"/>
            <p14:sldId id="332"/>
          </p14:sldIdLst>
        </p14:section>
        <p14:section name="مقطع بدون عنوان" id="{D302D84A-0F3E-4F26-9A2D-F2E3BCD1E6E1}">
          <p14:sldIdLst>
            <p14:sldId id="329"/>
            <p14:sldId id="261"/>
            <p14:sldId id="366"/>
            <p14:sldId id="368"/>
            <p14:sldId id="334"/>
            <p14:sldId id="369"/>
            <p14:sldId id="370"/>
            <p14:sldId id="371"/>
            <p14:sldId id="373"/>
            <p14:sldId id="362"/>
            <p14:sldId id="363"/>
            <p14:sldId id="365"/>
            <p14:sldId id="395"/>
            <p14:sldId id="396"/>
            <p14:sldId id="397"/>
            <p14:sldId id="359"/>
            <p14:sldId id="399"/>
            <p14:sldId id="400"/>
            <p14:sldId id="401"/>
            <p14:sldId id="402"/>
            <p14:sldId id="403"/>
            <p14:sldId id="376"/>
            <p14:sldId id="404"/>
            <p14:sldId id="405"/>
            <p14:sldId id="406"/>
            <p14:sldId id="407"/>
            <p14:sldId id="408"/>
            <p14:sldId id="378"/>
            <p14:sldId id="409"/>
            <p14:sldId id="410"/>
            <p14:sldId id="411"/>
            <p14:sldId id="379"/>
            <p14:sldId id="380"/>
            <p14:sldId id="412"/>
            <p14:sldId id="413"/>
            <p14:sldId id="414"/>
            <p14:sldId id="415"/>
            <p14:sldId id="383"/>
            <p14:sldId id="417"/>
            <p14:sldId id="418"/>
            <p14:sldId id="416"/>
            <p14:sldId id="384"/>
            <p14:sldId id="419"/>
            <p14:sldId id="385"/>
            <p14:sldId id="386"/>
            <p14:sldId id="390"/>
            <p14:sldId id="420"/>
            <p14:sldId id="391"/>
            <p14:sldId id="392"/>
            <p14:sldId id="393"/>
            <p14:sldId id="394"/>
            <p14:sldId id="34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النمط الفاتح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79" autoAdjust="0"/>
    <p:restoredTop sz="94624" autoAdjust="0"/>
  </p:normalViewPr>
  <p:slideViewPr>
    <p:cSldViewPr snapToGrid="0">
      <p:cViewPr varScale="1">
        <p:scale>
          <a:sx n="68" d="100"/>
          <a:sy n="68" d="100"/>
        </p:scale>
        <p:origin x="420" y="60"/>
      </p:cViewPr>
      <p:guideLst>
        <p:guide orient="horz" pos="2160"/>
        <p:guide pos="3840"/>
      </p:guideLst>
    </p:cSldViewPr>
  </p:slideViewPr>
  <p:outlineViewPr>
    <p:cViewPr>
      <p:scale>
        <a:sx n="33" d="100"/>
        <a:sy n="33" d="100"/>
      </p:scale>
      <p:origin x="0" y="2442"/>
    </p:cViewPr>
  </p:outlineViewPr>
  <p:notesTextViewPr>
    <p:cViewPr>
      <p:scale>
        <a:sx n="1" d="1"/>
        <a:sy n="1" d="1"/>
      </p:scale>
      <p:origin x="0" y="0"/>
    </p:cViewPr>
  </p:notesTextViewPr>
  <p:sorterViewPr>
    <p:cViewPr>
      <p:scale>
        <a:sx n="100" d="100"/>
        <a:sy n="100" d="100"/>
      </p:scale>
      <p:origin x="0" y="46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dirty="0"/>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39B43B23-AE2E-43C9-9E99-EF3991EB026A}" type="datetimeFigureOut">
              <a:rPr lang="en-US" smtClean="0"/>
              <a:pPr/>
              <a:t>2/10/2023</a:t>
            </a:fld>
            <a:endParaRPr lang="en-US"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dirty="0"/>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dirty="0"/>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090C72B8-2E19-4FC3-BCD0-D6ADA48FFFF6}" type="slidenum">
              <a:rPr lang="en-US" smtClean="0"/>
              <a:pPr/>
              <a:t>‹#›</a:t>
            </a:fld>
            <a:endParaRPr lang="en-US" dirty="0"/>
          </a:p>
        </p:txBody>
      </p:sp>
    </p:spTree>
    <p:extLst>
      <p:ext uri="{BB962C8B-B14F-4D97-AF65-F5344CB8AC3E}">
        <p14:creationId xmlns:p14="http://schemas.microsoft.com/office/powerpoint/2010/main" val="423174234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64CD3B84-E8C0-4115-90BA-81A44F9C68C6}" type="datetimeFigureOut">
              <a:rPr lang="en-US" smtClean="0"/>
              <a:pPr/>
              <a:t>2/10/2023</a:t>
            </a:fld>
            <a:endParaRPr lang="en-US" dirty="0"/>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30AC0ECC-01BA-4E91-A06E-D68EFEA60D22}" type="slidenum">
              <a:rPr lang="en-US" smtClean="0"/>
              <a:pPr/>
              <a:t>‹#›</a:t>
            </a:fld>
            <a:endParaRPr lang="en-US" dirty="0"/>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CD3B84-E8C0-4115-90BA-81A44F9C68C6}" type="datetimeFigureOut">
              <a:rPr lang="en-US" smtClean="0"/>
              <a:pPr/>
              <a:t>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AC0ECC-01BA-4E91-A06E-D68EFEA60D2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CD3B84-E8C0-4115-90BA-81A44F9C68C6}" type="datetimeFigureOut">
              <a:rPr lang="en-US" smtClean="0"/>
              <a:pPr/>
              <a:t>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AC0ECC-01BA-4E91-A06E-D68EFEA60D2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CD3B84-E8C0-4115-90BA-81A44F9C68C6}" type="datetimeFigureOut">
              <a:rPr lang="en-US" smtClean="0"/>
              <a:pPr/>
              <a:t>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AC0ECC-01BA-4E91-A06E-D68EFEA60D2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CD3B84-E8C0-4115-90BA-81A44F9C68C6}" type="datetimeFigureOut">
              <a:rPr lang="en-US" smtClean="0"/>
              <a:pPr/>
              <a:t>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AC0ECC-01BA-4E91-A06E-D68EFEA60D2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64CD3B84-E8C0-4115-90BA-81A44F9C68C6}" type="datetimeFigureOut">
              <a:rPr lang="en-US" smtClean="0"/>
              <a:pPr/>
              <a:t>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AC0ECC-01BA-4E91-A06E-D68EFEA60D22}" type="slidenum">
              <a:rPr lang="en-US" smtClean="0"/>
              <a:pPr/>
              <a:t>‹#›</a:t>
            </a:fld>
            <a:endParaRPr lang="en-US" dirty="0"/>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CD3B84-E8C0-4115-90BA-81A44F9C68C6}" type="datetimeFigureOut">
              <a:rPr lang="en-US" smtClean="0"/>
              <a:pPr/>
              <a:t>2/10/2023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0AC0ECC-01BA-4E91-A06E-D68EFEA60D2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CD3B84-E8C0-4115-90BA-81A44F9C68C6}" type="datetimeFigureOut">
              <a:rPr lang="en-US" smtClean="0"/>
              <a:pPr/>
              <a:t>2/10/2023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0AC0ECC-01BA-4E91-A06E-D68EFEA60D2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D3B84-E8C0-4115-90BA-81A44F9C68C6}" type="datetimeFigureOut">
              <a:rPr lang="en-US" smtClean="0"/>
              <a:pPr/>
              <a:t>2/10/2023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0AC0ECC-01BA-4E91-A06E-D68EFEA60D2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64CD3B84-E8C0-4115-90BA-81A44F9C68C6}" type="datetimeFigureOut">
              <a:rPr lang="en-US" smtClean="0"/>
              <a:pPr/>
              <a:t>2/10/2023</a:t>
            </a:fld>
            <a:endParaRPr lang="en-US" dirty="0"/>
          </a:p>
        </p:txBody>
      </p:sp>
      <p:sp>
        <p:nvSpPr>
          <p:cNvPr id="7" name="Slide Number Placeholder 6"/>
          <p:cNvSpPr>
            <a:spLocks noGrp="1"/>
          </p:cNvSpPr>
          <p:nvPr>
            <p:ph type="sldNum" sz="quarter" idx="12"/>
          </p:nvPr>
        </p:nvSpPr>
        <p:spPr/>
        <p:txBody>
          <a:bodyPr/>
          <a:lstStyle/>
          <a:p>
            <a:fld id="{30AC0ECC-01BA-4E91-A06E-D68EFEA60D22}" type="slidenum">
              <a:rPr lang="en-US" smtClean="0"/>
              <a:pPr/>
              <a:t>‹#›</a:t>
            </a:fld>
            <a:endParaRPr lang="en-US" dirty="0"/>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dirty="0"/>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CD3B84-E8C0-4115-90BA-81A44F9C68C6}" type="datetimeFigureOut">
              <a:rPr lang="en-US" smtClean="0"/>
              <a:pPr/>
              <a:t>2/10/2023</a:t>
            </a:fld>
            <a:endParaRPr lang="en-US" dirty="0"/>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30AC0ECC-01BA-4E91-A06E-D68EFEA60D2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64CD3B84-E8C0-4115-90BA-81A44F9C68C6}" type="datetimeFigureOut">
              <a:rPr lang="en-US" smtClean="0"/>
              <a:pPr/>
              <a:t>2/10/2023</a:t>
            </a:fld>
            <a:endParaRPr lang="en-US" dirty="0"/>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30AC0ECC-01BA-4E91-A06E-D68EFEA60D2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wedge/>
  </p:transition>
  <p:txStyles>
    <p:titleStyle>
      <a:lvl1pPr algn="l" defTabSz="914400" rtl="1" eaLnBrk="1" latinLnBrk="0" hangingPunct="1">
        <a:spcBef>
          <a:spcPct val="0"/>
        </a:spcBef>
        <a:buNone/>
        <a:defRPr sz="40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274320" algn="r" defTabSz="914400" rtl="1"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r" defTabSz="914400" rtl="1"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r" defTabSz="914400" rtl="1"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r" defTabSz="914400" rtl="1"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r" defTabSz="914400" rtl="1"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745" y="618835"/>
            <a:ext cx="10730346" cy="5544273"/>
          </a:xfrm>
        </p:spPr>
        <p:txBody>
          <a:bodyPr/>
          <a:lstStyle/>
          <a:p>
            <a:pPr marL="0" indent="0">
              <a:buNone/>
            </a:pPr>
            <a:r>
              <a:rPr lang="ar-IQ" dirty="0"/>
              <a:t> </a:t>
            </a:r>
            <a:endParaRPr lang="en-US" dirty="0"/>
          </a:p>
          <a:p>
            <a:pPr marL="0" indent="0" algn="ctr">
              <a:lnSpc>
                <a:spcPct val="115000"/>
              </a:lnSpc>
              <a:spcAft>
                <a:spcPts val="1000"/>
              </a:spcAft>
              <a:buNone/>
            </a:pPr>
            <a:r>
              <a:rPr lang="en-GB" b="1" dirty="0">
                <a:latin typeface="Times New Roman" panose="02020603050405020304" pitchFamily="18" charset="0"/>
                <a:ea typeface="Calibri" panose="020F0502020204030204" pitchFamily="34" charset="0"/>
              </a:rPr>
              <a:t>                                                                                                          </a:t>
            </a:r>
            <a:r>
              <a:rPr lang="ar-IQ" b="1" dirty="0">
                <a:latin typeface="Times New Roman" panose="02020603050405020304" pitchFamily="18" charset="0"/>
                <a:ea typeface="Calibri" panose="020F0502020204030204" pitchFamily="34" charset="0"/>
              </a:rPr>
              <a:t> </a:t>
            </a:r>
          </a:p>
          <a:p>
            <a:pPr marL="0" indent="0" algn="ctr">
              <a:lnSpc>
                <a:spcPct val="115000"/>
              </a:lnSpc>
              <a:spcAft>
                <a:spcPts val="1000"/>
              </a:spcAft>
              <a:buNone/>
            </a:pPr>
            <a:endParaRPr lang="ar-IQ" b="1" dirty="0">
              <a:latin typeface="Times New Roman" panose="02020603050405020304" pitchFamily="18" charset="0"/>
              <a:ea typeface="Calibri" panose="020F0502020204030204" pitchFamily="34" charset="0"/>
            </a:endParaRPr>
          </a:p>
          <a:p>
            <a:pPr marL="0" indent="0" algn="ctr">
              <a:buNone/>
            </a:pPr>
            <a:endParaRPr lang="en-US" dirty="0"/>
          </a:p>
        </p:txBody>
      </p:sp>
      <p:sp>
        <p:nvSpPr>
          <p:cNvPr id="2" name="TextBox 1">
            <a:extLst>
              <a:ext uri="{FF2B5EF4-FFF2-40B4-BE49-F238E27FC236}">
                <a16:creationId xmlns:a16="http://schemas.microsoft.com/office/drawing/2014/main" id="{F054CDFD-F8B6-4B8D-A3E1-16FB66009669}"/>
              </a:ext>
            </a:extLst>
          </p:cNvPr>
          <p:cNvSpPr txBox="1"/>
          <p:nvPr/>
        </p:nvSpPr>
        <p:spPr>
          <a:xfrm>
            <a:off x="595745" y="618836"/>
            <a:ext cx="5228280" cy="134806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lvl="0">
              <a:spcBef>
                <a:spcPct val="20000"/>
              </a:spcBef>
            </a:pPr>
            <a:r>
              <a:rPr lang="en-US" sz="2400" b="1" dirty="0">
                <a:ln/>
                <a:latin typeface="Times New Roman" panose="02020603050405020304" pitchFamily="18" charset="0"/>
                <a:cs typeface="Times New Roman" panose="02020603050405020304" pitchFamily="18" charset="0"/>
              </a:rPr>
              <a:t>University of Basrah</a:t>
            </a:r>
          </a:p>
          <a:p>
            <a:pPr lvl="0">
              <a:spcBef>
                <a:spcPct val="20000"/>
              </a:spcBef>
            </a:pPr>
            <a:r>
              <a:rPr lang="en-US" sz="2400" b="1" dirty="0">
                <a:ln/>
                <a:latin typeface="Times New Roman" panose="02020603050405020304" pitchFamily="18" charset="0"/>
                <a:cs typeface="Times New Roman" panose="02020603050405020304" pitchFamily="18" charset="0"/>
              </a:rPr>
              <a:t>College of Nursing</a:t>
            </a:r>
          </a:p>
          <a:p>
            <a:pPr lvl="0">
              <a:spcBef>
                <a:spcPct val="20000"/>
              </a:spcBef>
            </a:pPr>
            <a:r>
              <a:rPr lang="en-US" sz="2400" b="1" dirty="0">
                <a:ln/>
                <a:latin typeface="Times New Roman" panose="02020603050405020304" pitchFamily="18" charset="0"/>
                <a:cs typeface="Times New Roman" panose="02020603050405020304" pitchFamily="18" charset="0"/>
              </a:rPr>
              <a:t>Fundamentals of Nursing Department</a:t>
            </a:r>
          </a:p>
        </p:txBody>
      </p:sp>
      <p:sp>
        <p:nvSpPr>
          <p:cNvPr id="4" name="Rectangle 3"/>
          <p:cNvSpPr/>
          <p:nvPr/>
        </p:nvSpPr>
        <p:spPr>
          <a:xfrm>
            <a:off x="1195755" y="2579906"/>
            <a:ext cx="9439420" cy="324653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lnSpc>
                <a:spcPct val="150000"/>
              </a:lnSpc>
            </a:pPr>
            <a:r>
              <a:rPr lang="en-US" sz="2800" b="1" dirty="0">
                <a:ln w="11430">
                  <a:solidFill>
                    <a:schemeClr val="tx2"/>
                  </a:solidFill>
                </a:ln>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Adult Nursing (II) 2</a:t>
            </a:r>
            <a:r>
              <a:rPr lang="en-US" sz="2800" b="1" baseline="30000" dirty="0">
                <a:ln w="11430">
                  <a:solidFill>
                    <a:schemeClr val="tx2"/>
                  </a:solidFill>
                </a:ln>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nd</a:t>
            </a:r>
            <a:r>
              <a:rPr lang="en-US" sz="2800" b="1" dirty="0">
                <a:ln w="11430">
                  <a:solidFill>
                    <a:schemeClr val="tx2"/>
                  </a:solidFill>
                </a:ln>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Stage</a:t>
            </a:r>
          </a:p>
          <a:p>
            <a:pPr lvl="0" algn="ctr">
              <a:lnSpc>
                <a:spcPct val="150000"/>
              </a:lnSpc>
            </a:pPr>
            <a:r>
              <a:rPr lang="en-US" sz="2800" b="1" dirty="0">
                <a:ln w="11430">
                  <a:solidFill>
                    <a:schemeClr val="tx2"/>
                  </a:solidFill>
                </a:ln>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Lecture 11 (Theory)</a:t>
            </a:r>
          </a:p>
          <a:p>
            <a:pPr lvl="0" algn="ctr">
              <a:lnSpc>
                <a:spcPct val="150000"/>
              </a:lnSpc>
            </a:pPr>
            <a:r>
              <a:rPr lang="en-US" sz="2800" b="1" dirty="0">
                <a:ln w="11430">
                  <a:solidFill>
                    <a:schemeClr val="tx2"/>
                  </a:solidFill>
                </a:ln>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Nursing Management of Patients with Ophthalmic Disorders</a:t>
            </a:r>
            <a:endParaRPr lang="fi-FI" sz="2800" b="1" dirty="0">
              <a:ln w="11430">
                <a:solidFill>
                  <a:schemeClr val="tx2"/>
                </a:solidFill>
              </a:ln>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a:p>
            <a:pPr lvl="0" algn="ctr">
              <a:lnSpc>
                <a:spcPct val="150000"/>
              </a:lnSpc>
            </a:pPr>
            <a:r>
              <a:rPr lang="fi-FI" sz="2800" b="1" dirty="0">
                <a:ln w="11430">
                  <a:solidFill>
                    <a:schemeClr val="tx2"/>
                  </a:solidFill>
                </a:ln>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Prepared by</a:t>
            </a:r>
            <a:endParaRPr lang="en-US" sz="2800" b="1" dirty="0">
              <a:ln w="11430">
                <a:solidFill>
                  <a:schemeClr val="tx2"/>
                </a:solidFill>
              </a:ln>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a:p>
            <a:pPr lvl="0" algn="ctr">
              <a:lnSpc>
                <a:spcPct val="150000"/>
              </a:lnSpc>
            </a:pPr>
            <a:r>
              <a:rPr lang="de-DE" sz="2800" b="1" dirty="0">
                <a:ln w="11430">
                  <a:solidFill>
                    <a:schemeClr val="tx2"/>
                  </a:solidFill>
                </a:ln>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Assistant Lecturer Ali Malik Tiryag</a:t>
            </a:r>
            <a:endParaRPr lang="en-US" sz="2800" b="1" dirty="0">
              <a:ln w="11430">
                <a:solidFill>
                  <a:schemeClr val="tx2"/>
                </a:solidFill>
              </a:ln>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3C27517-3B64-492E-A8A7-A68E4254ED7F}"/>
              </a:ext>
            </a:extLst>
          </p:cNvPr>
          <p:cNvPicPr>
            <a:picLocks noChangeAspect="1"/>
          </p:cNvPicPr>
          <p:nvPr/>
        </p:nvPicPr>
        <p:blipFill>
          <a:blip r:embed="rId2"/>
          <a:stretch>
            <a:fillRect/>
          </a:stretch>
        </p:blipFill>
        <p:spPr>
          <a:xfrm>
            <a:off x="865909" y="1949312"/>
            <a:ext cx="1736614" cy="1342528"/>
          </a:xfrm>
          <a:prstGeom prst="rect">
            <a:avLst/>
          </a:prstGeom>
        </p:spPr>
      </p:pic>
      <p:pic>
        <p:nvPicPr>
          <p:cNvPr id="7" name="Picture 6">
            <a:extLst>
              <a:ext uri="{FF2B5EF4-FFF2-40B4-BE49-F238E27FC236}">
                <a16:creationId xmlns:a16="http://schemas.microsoft.com/office/drawing/2014/main" id="{021FFC53-DC9C-44AB-844C-9E1D8CFBCF0D}"/>
              </a:ext>
            </a:extLst>
          </p:cNvPr>
          <p:cNvPicPr>
            <a:picLocks noChangeAspect="1"/>
          </p:cNvPicPr>
          <p:nvPr/>
        </p:nvPicPr>
        <p:blipFill>
          <a:blip r:embed="rId3"/>
          <a:stretch>
            <a:fillRect/>
          </a:stretch>
        </p:blipFill>
        <p:spPr>
          <a:xfrm>
            <a:off x="8862646" y="1716258"/>
            <a:ext cx="2250831" cy="1712742"/>
          </a:xfrm>
          <a:prstGeom prst="rect">
            <a:avLst/>
          </a:prstGeom>
        </p:spPr>
      </p:pic>
    </p:spTree>
    <p:extLst>
      <p:ext uri="{BB962C8B-B14F-4D97-AF65-F5344CB8AC3E}">
        <p14:creationId xmlns:p14="http://schemas.microsoft.com/office/powerpoint/2010/main" val="2640771853"/>
      </p:ext>
    </p:extLst>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FD14-3CFC-4CE4-A226-0DBBFF28EF32}"/>
              </a:ext>
            </a:extLst>
          </p:cNvPr>
          <p:cNvSpPr>
            <a:spLocks noGrp="1"/>
          </p:cNvSpPr>
          <p:nvPr>
            <p:ph type="title"/>
          </p:nvPr>
        </p:nvSpPr>
        <p:spPr>
          <a:xfrm>
            <a:off x="858131" y="717452"/>
            <a:ext cx="2771334" cy="548640"/>
          </a:xfrm>
        </p:spPr>
        <p:style>
          <a:lnRef idx="2">
            <a:schemeClr val="accent2"/>
          </a:lnRef>
          <a:fillRef idx="1">
            <a:schemeClr val="lt1"/>
          </a:fillRef>
          <a:effectRef idx="0">
            <a:schemeClr val="accent2"/>
          </a:effectRef>
          <a:fontRef idx="minor">
            <a:schemeClr val="dk1"/>
          </a:fontRef>
        </p:style>
        <p:txBody>
          <a:bodyPr>
            <a:noAutofit/>
          </a:bodyPr>
          <a:lstStyle/>
          <a:p>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Instruments</a:t>
            </a:r>
          </a:p>
        </p:txBody>
      </p:sp>
      <p:pic>
        <p:nvPicPr>
          <p:cNvPr id="4" name="Content Placeholder 3">
            <a:extLst>
              <a:ext uri="{FF2B5EF4-FFF2-40B4-BE49-F238E27FC236}">
                <a16:creationId xmlns:a16="http://schemas.microsoft.com/office/drawing/2014/main" id="{6141333F-94C4-4679-B502-75ACA134E756}"/>
              </a:ext>
            </a:extLst>
          </p:cNvPr>
          <p:cNvPicPr>
            <a:picLocks noGrp="1" noChangeAspect="1"/>
          </p:cNvPicPr>
          <p:nvPr>
            <p:ph idx="1"/>
          </p:nvPr>
        </p:nvPicPr>
        <p:blipFill>
          <a:blip r:embed="rId2"/>
          <a:stretch>
            <a:fillRect/>
          </a:stretch>
        </p:blipFill>
        <p:spPr>
          <a:xfrm>
            <a:off x="858131" y="1603717"/>
            <a:ext cx="3953020" cy="4656406"/>
          </a:xfrm>
          <a:prstGeom prst="rect">
            <a:avLst/>
          </a:prstGeom>
        </p:spPr>
      </p:pic>
      <p:pic>
        <p:nvPicPr>
          <p:cNvPr id="5" name="Picture 4">
            <a:extLst>
              <a:ext uri="{FF2B5EF4-FFF2-40B4-BE49-F238E27FC236}">
                <a16:creationId xmlns:a16="http://schemas.microsoft.com/office/drawing/2014/main" id="{6DB61256-9E03-4B94-A0F1-CC416005B760}"/>
              </a:ext>
            </a:extLst>
          </p:cNvPr>
          <p:cNvPicPr>
            <a:picLocks noChangeAspect="1"/>
          </p:cNvPicPr>
          <p:nvPr/>
        </p:nvPicPr>
        <p:blipFill>
          <a:blip r:embed="rId3"/>
          <a:stretch>
            <a:fillRect/>
          </a:stretch>
        </p:blipFill>
        <p:spPr>
          <a:xfrm>
            <a:off x="6733733" y="717453"/>
            <a:ext cx="4600136" cy="3376246"/>
          </a:xfrm>
          <a:prstGeom prst="rect">
            <a:avLst/>
          </a:prstGeom>
        </p:spPr>
      </p:pic>
      <p:pic>
        <p:nvPicPr>
          <p:cNvPr id="6" name="Picture 5">
            <a:extLst>
              <a:ext uri="{FF2B5EF4-FFF2-40B4-BE49-F238E27FC236}">
                <a16:creationId xmlns:a16="http://schemas.microsoft.com/office/drawing/2014/main" id="{EAD97AF4-47BF-4013-8322-790014047BE7}"/>
              </a:ext>
            </a:extLst>
          </p:cNvPr>
          <p:cNvPicPr>
            <a:picLocks noChangeAspect="1"/>
          </p:cNvPicPr>
          <p:nvPr/>
        </p:nvPicPr>
        <p:blipFill>
          <a:blip r:embed="rId4"/>
          <a:stretch>
            <a:fillRect/>
          </a:stretch>
        </p:blipFill>
        <p:spPr>
          <a:xfrm>
            <a:off x="5458267" y="2904980"/>
            <a:ext cx="1645917" cy="2489980"/>
          </a:xfrm>
          <a:prstGeom prst="rect">
            <a:avLst/>
          </a:prstGeom>
        </p:spPr>
      </p:pic>
      <p:pic>
        <p:nvPicPr>
          <p:cNvPr id="7" name="Picture 6">
            <a:extLst>
              <a:ext uri="{FF2B5EF4-FFF2-40B4-BE49-F238E27FC236}">
                <a16:creationId xmlns:a16="http://schemas.microsoft.com/office/drawing/2014/main" id="{12F7DE72-3A5B-4DEF-86A3-A42D67687B05}"/>
              </a:ext>
            </a:extLst>
          </p:cNvPr>
          <p:cNvPicPr>
            <a:picLocks noChangeAspect="1"/>
          </p:cNvPicPr>
          <p:nvPr/>
        </p:nvPicPr>
        <p:blipFill>
          <a:blip r:embed="rId5"/>
          <a:stretch>
            <a:fillRect/>
          </a:stretch>
        </p:blipFill>
        <p:spPr>
          <a:xfrm>
            <a:off x="8285871" y="4206240"/>
            <a:ext cx="2321169" cy="2053883"/>
          </a:xfrm>
          <a:prstGeom prst="rect">
            <a:avLst/>
          </a:prstGeom>
        </p:spPr>
      </p:pic>
    </p:spTree>
    <p:extLst>
      <p:ext uri="{BB962C8B-B14F-4D97-AF65-F5344CB8AC3E}">
        <p14:creationId xmlns:p14="http://schemas.microsoft.com/office/powerpoint/2010/main" val="1415454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FD14-3CFC-4CE4-A226-0DBBFF28EF32}"/>
              </a:ext>
            </a:extLst>
          </p:cNvPr>
          <p:cNvSpPr>
            <a:spLocks noGrp="1"/>
          </p:cNvSpPr>
          <p:nvPr>
            <p:ph type="title"/>
          </p:nvPr>
        </p:nvSpPr>
        <p:spPr>
          <a:xfrm>
            <a:off x="858131" y="717452"/>
            <a:ext cx="3657598" cy="548640"/>
          </a:xfrm>
        </p:spPr>
        <p:style>
          <a:lnRef idx="2">
            <a:schemeClr val="accent2"/>
          </a:lnRef>
          <a:fillRef idx="1">
            <a:schemeClr val="lt1"/>
          </a:fillRef>
          <a:effectRef idx="0">
            <a:schemeClr val="accent2"/>
          </a:effectRef>
          <a:fontRef idx="minor">
            <a:schemeClr val="dk1"/>
          </a:fontRef>
        </p:style>
        <p:txBody>
          <a:bodyPr>
            <a:noAutofit/>
          </a:bodyPr>
          <a:lstStyle/>
          <a:p>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COLOR VISION</a:t>
            </a:r>
          </a:p>
        </p:txBody>
      </p:sp>
      <p:pic>
        <p:nvPicPr>
          <p:cNvPr id="3" name="Picture 2">
            <a:extLst>
              <a:ext uri="{FF2B5EF4-FFF2-40B4-BE49-F238E27FC236}">
                <a16:creationId xmlns:a16="http://schemas.microsoft.com/office/drawing/2014/main" id="{6C384C05-B6AE-4D37-94E7-29B89F186921}"/>
              </a:ext>
            </a:extLst>
          </p:cNvPr>
          <p:cNvPicPr>
            <a:picLocks noChangeAspect="1"/>
          </p:cNvPicPr>
          <p:nvPr/>
        </p:nvPicPr>
        <p:blipFill>
          <a:blip r:embed="rId2"/>
          <a:stretch>
            <a:fillRect/>
          </a:stretch>
        </p:blipFill>
        <p:spPr>
          <a:xfrm>
            <a:off x="911879" y="1588888"/>
            <a:ext cx="2467621" cy="1632612"/>
          </a:xfrm>
          <a:prstGeom prst="rect">
            <a:avLst/>
          </a:prstGeom>
        </p:spPr>
      </p:pic>
      <p:pic>
        <p:nvPicPr>
          <p:cNvPr id="4" name="Picture 3">
            <a:extLst>
              <a:ext uri="{FF2B5EF4-FFF2-40B4-BE49-F238E27FC236}">
                <a16:creationId xmlns:a16="http://schemas.microsoft.com/office/drawing/2014/main" id="{126D3A6B-1229-4C04-BE27-62399989237E}"/>
              </a:ext>
            </a:extLst>
          </p:cNvPr>
          <p:cNvPicPr>
            <a:picLocks noChangeAspect="1"/>
          </p:cNvPicPr>
          <p:nvPr/>
        </p:nvPicPr>
        <p:blipFill>
          <a:blip r:embed="rId3"/>
          <a:stretch>
            <a:fillRect/>
          </a:stretch>
        </p:blipFill>
        <p:spPr>
          <a:xfrm>
            <a:off x="4223563" y="1310117"/>
            <a:ext cx="2908757" cy="2256954"/>
          </a:xfrm>
          <a:prstGeom prst="rect">
            <a:avLst/>
          </a:prstGeom>
        </p:spPr>
      </p:pic>
      <p:pic>
        <p:nvPicPr>
          <p:cNvPr id="5" name="Picture 4">
            <a:extLst>
              <a:ext uri="{FF2B5EF4-FFF2-40B4-BE49-F238E27FC236}">
                <a16:creationId xmlns:a16="http://schemas.microsoft.com/office/drawing/2014/main" id="{D81B2F1C-DF1E-42B2-8818-ACD88F766E7A}"/>
              </a:ext>
            </a:extLst>
          </p:cNvPr>
          <p:cNvPicPr>
            <a:picLocks noChangeAspect="1"/>
          </p:cNvPicPr>
          <p:nvPr/>
        </p:nvPicPr>
        <p:blipFill>
          <a:blip r:embed="rId4"/>
          <a:stretch>
            <a:fillRect/>
          </a:stretch>
        </p:blipFill>
        <p:spPr>
          <a:xfrm>
            <a:off x="7835705" y="1300351"/>
            <a:ext cx="2768079" cy="2104032"/>
          </a:xfrm>
          <a:prstGeom prst="rect">
            <a:avLst/>
          </a:prstGeom>
        </p:spPr>
      </p:pic>
      <p:pic>
        <p:nvPicPr>
          <p:cNvPr id="6" name="Picture 5">
            <a:extLst>
              <a:ext uri="{FF2B5EF4-FFF2-40B4-BE49-F238E27FC236}">
                <a16:creationId xmlns:a16="http://schemas.microsoft.com/office/drawing/2014/main" id="{EF1E9ED7-B2F9-4486-B24A-965C97136E0A}"/>
              </a:ext>
            </a:extLst>
          </p:cNvPr>
          <p:cNvPicPr>
            <a:picLocks noChangeAspect="1"/>
          </p:cNvPicPr>
          <p:nvPr/>
        </p:nvPicPr>
        <p:blipFill>
          <a:blip r:embed="rId5"/>
          <a:stretch>
            <a:fillRect/>
          </a:stretch>
        </p:blipFill>
        <p:spPr>
          <a:xfrm>
            <a:off x="911879" y="3636500"/>
            <a:ext cx="2542252" cy="2542252"/>
          </a:xfrm>
          <a:prstGeom prst="rect">
            <a:avLst/>
          </a:prstGeom>
        </p:spPr>
      </p:pic>
      <p:pic>
        <p:nvPicPr>
          <p:cNvPr id="7" name="Picture 6">
            <a:extLst>
              <a:ext uri="{FF2B5EF4-FFF2-40B4-BE49-F238E27FC236}">
                <a16:creationId xmlns:a16="http://schemas.microsoft.com/office/drawing/2014/main" id="{1513EACA-EA02-4B19-B73E-9B3BE49844B6}"/>
              </a:ext>
            </a:extLst>
          </p:cNvPr>
          <p:cNvPicPr>
            <a:picLocks noChangeAspect="1"/>
          </p:cNvPicPr>
          <p:nvPr/>
        </p:nvPicPr>
        <p:blipFill>
          <a:blip r:embed="rId6"/>
          <a:stretch>
            <a:fillRect/>
          </a:stretch>
        </p:blipFill>
        <p:spPr>
          <a:xfrm>
            <a:off x="4206240" y="3764018"/>
            <a:ext cx="2785403" cy="2256954"/>
          </a:xfrm>
          <a:prstGeom prst="rect">
            <a:avLst/>
          </a:prstGeom>
        </p:spPr>
      </p:pic>
      <p:pic>
        <p:nvPicPr>
          <p:cNvPr id="8" name="Picture 7">
            <a:extLst>
              <a:ext uri="{FF2B5EF4-FFF2-40B4-BE49-F238E27FC236}">
                <a16:creationId xmlns:a16="http://schemas.microsoft.com/office/drawing/2014/main" id="{A7C34BF5-7AB5-4413-A28E-FB4871DB3AF2}"/>
              </a:ext>
            </a:extLst>
          </p:cNvPr>
          <p:cNvPicPr>
            <a:picLocks noChangeAspect="1"/>
          </p:cNvPicPr>
          <p:nvPr/>
        </p:nvPicPr>
        <p:blipFill>
          <a:blip r:embed="rId7"/>
          <a:stretch>
            <a:fillRect/>
          </a:stretch>
        </p:blipFill>
        <p:spPr>
          <a:xfrm>
            <a:off x="7989190" y="3764018"/>
            <a:ext cx="2614594" cy="2256954"/>
          </a:xfrm>
          <a:prstGeom prst="rect">
            <a:avLst/>
          </a:prstGeom>
        </p:spPr>
      </p:pic>
    </p:spTree>
    <p:extLst>
      <p:ext uri="{BB962C8B-B14F-4D97-AF65-F5344CB8AC3E}">
        <p14:creationId xmlns:p14="http://schemas.microsoft.com/office/powerpoint/2010/main" val="2147075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4EFF97-4091-443B-BD35-DEF1D112EF87}"/>
              </a:ext>
            </a:extLst>
          </p:cNvPr>
          <p:cNvSpPr>
            <a:spLocks noGrp="1"/>
          </p:cNvSpPr>
          <p:nvPr>
            <p:ph idx="1"/>
          </p:nvPr>
        </p:nvSpPr>
        <p:spPr>
          <a:xfrm>
            <a:off x="647114" y="773723"/>
            <a:ext cx="10888394" cy="5683347"/>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68580" indent="0" algn="just" rtl="0">
              <a:lnSpc>
                <a:spcPct val="150000"/>
              </a:lnSpc>
              <a:buNone/>
            </a:pP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Diagnostic Evaluation</a:t>
            </a:r>
          </a:p>
          <a:p>
            <a:pPr algn="just" rtl="0">
              <a:lnSpc>
                <a:spcPct val="150000"/>
              </a:lnSpc>
              <a:buFont typeface="Wingdings" panose="05000000000000000000" pitchFamily="2" charset="2"/>
              <a:buChar char="q"/>
            </a:pPr>
            <a:r>
              <a:rPr lang="en-US" sz="3000" dirty="0">
                <a:latin typeface="Times New Roman" panose="02020603050405020304" pitchFamily="18" charset="0"/>
                <a:cs typeface="Times New Roman" panose="02020603050405020304" pitchFamily="18" charset="0"/>
              </a:rPr>
              <a:t>Tonometry</a:t>
            </a:r>
          </a:p>
          <a:p>
            <a:pPr marL="68580" indent="0" algn="just" rtl="0">
              <a:lnSpc>
                <a:spcPct val="150000"/>
              </a:lnSpc>
              <a:buNone/>
            </a:pPr>
            <a:r>
              <a:rPr lang="en-US" sz="3000" dirty="0">
                <a:latin typeface="Times New Roman" panose="02020603050405020304" pitchFamily="18" charset="0"/>
                <a:cs typeface="Times New Roman" panose="02020603050405020304" pitchFamily="18" charset="0"/>
              </a:rPr>
              <a:t>  -Measures intraocular pressure</a:t>
            </a:r>
          </a:p>
          <a:p>
            <a:pPr algn="just" rtl="0">
              <a:lnSpc>
                <a:spcPct val="150000"/>
              </a:lnSpc>
              <a:buFont typeface="Wingdings" panose="05000000000000000000" pitchFamily="2" charset="2"/>
              <a:buChar char="q"/>
            </a:pPr>
            <a:r>
              <a:rPr lang="en-US" sz="3000" dirty="0">
                <a:latin typeface="Times New Roman" panose="02020603050405020304" pitchFamily="18" charset="0"/>
                <a:cs typeface="Times New Roman" panose="02020603050405020304" pitchFamily="18" charset="0"/>
              </a:rPr>
              <a:t>Gonioscopy</a:t>
            </a:r>
          </a:p>
          <a:p>
            <a:pPr marL="68580" indent="0" algn="just" rtl="0">
              <a:lnSpc>
                <a:spcPct val="150000"/>
              </a:lnSpc>
              <a:buNone/>
            </a:pPr>
            <a:r>
              <a:rPr lang="en-US" sz="3000" dirty="0">
                <a:latin typeface="Times New Roman" panose="02020603050405020304" pitchFamily="18" charset="0"/>
                <a:cs typeface="Times New Roman" panose="02020603050405020304" pitchFamily="18" charset="0"/>
              </a:rPr>
              <a:t>  -Visualizes the angle of the anterior chamber</a:t>
            </a:r>
          </a:p>
          <a:p>
            <a:pPr algn="just" rtl="0">
              <a:lnSpc>
                <a:spcPct val="150000"/>
              </a:lnSpc>
              <a:buFont typeface="Wingdings" panose="05000000000000000000" pitchFamily="2" charset="2"/>
              <a:buChar char="q"/>
            </a:pPr>
            <a:r>
              <a:rPr lang="en-US" sz="3000" dirty="0">
                <a:latin typeface="Times New Roman" panose="02020603050405020304" pitchFamily="18" charset="0"/>
                <a:cs typeface="Times New Roman" panose="02020603050405020304" pitchFamily="18" charset="0"/>
              </a:rPr>
              <a:t>Perimetry testing</a:t>
            </a:r>
          </a:p>
          <a:p>
            <a:pPr marL="68580" indent="0" algn="just" rtl="0">
              <a:lnSpc>
                <a:spcPct val="150000"/>
              </a:lnSpc>
              <a:buNone/>
            </a:pPr>
            <a:r>
              <a:rPr lang="en-US" sz="3000" dirty="0">
                <a:latin typeface="Times New Roman" panose="02020603050405020304" pitchFamily="18" charset="0"/>
                <a:cs typeface="Times New Roman" panose="02020603050405020304" pitchFamily="18" charset="0"/>
              </a:rPr>
              <a:t>  -Evaluates the field of vision</a:t>
            </a:r>
          </a:p>
          <a:p>
            <a:pPr marL="68580" indent="0" algn="just" rtl="0">
              <a:lnSpc>
                <a:spcPct val="150000"/>
              </a:lnSpc>
              <a:buNone/>
            </a:pPr>
            <a:r>
              <a:rPr lang="en-US" sz="3000" dirty="0">
                <a:latin typeface="Times New Roman" panose="02020603050405020304" pitchFamily="18" charset="0"/>
                <a:cs typeface="Times New Roman" panose="02020603050405020304" pitchFamily="18" charset="0"/>
              </a:rPr>
              <a:t>  -Scotomas: blind areas in the visual field</a:t>
            </a:r>
          </a:p>
          <a:p>
            <a:pPr marL="68580" indent="0" algn="just" rtl="0">
              <a:lnSpc>
                <a:spcPct val="150000"/>
              </a:lnSpc>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3514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AD788-0589-416A-8CA4-1E7181957ECD}"/>
              </a:ext>
            </a:extLst>
          </p:cNvPr>
          <p:cNvSpPr>
            <a:spLocks noGrp="1"/>
          </p:cNvSpPr>
          <p:nvPr>
            <p:ph idx="1"/>
          </p:nvPr>
        </p:nvSpPr>
        <p:spPr>
          <a:xfrm>
            <a:off x="590843" y="773723"/>
            <a:ext cx="10944665" cy="5683347"/>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50000"/>
              </a:lnSpc>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Impaired Vision</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Refractive errors</a:t>
            </a:r>
          </a:p>
          <a:p>
            <a:pPr marL="68580" indent="0" algn="just" rtl="0">
              <a:lnSpc>
                <a:spcPct val="150000"/>
              </a:lnSpc>
              <a:buNone/>
            </a:pPr>
            <a:r>
              <a:rPr lang="en-US" sz="2800" dirty="0">
                <a:solidFill>
                  <a:schemeClr val="tx1"/>
                </a:solidFill>
                <a:latin typeface="Times New Roman" panose="02020603050405020304" pitchFamily="18" charset="0"/>
                <a:cs typeface="Times New Roman" panose="02020603050405020304" pitchFamily="18" charset="0"/>
              </a:rPr>
              <a:t>   – Can be corrected by lenses that focus light rays on  the retina</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Emmetropia: normal vision</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Myopia: nearsighted</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Hyperopia: farsighted</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Astigmatism: distortion due to irregularity of the cornea</a:t>
            </a:r>
          </a:p>
          <a:p>
            <a:pPr marL="68580" indent="0" algn="just" rtl="0">
              <a:lnSpc>
                <a:spcPct val="150000"/>
              </a:lnSpc>
              <a:buNone/>
            </a:pP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516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CA8093-2FF3-443F-BA8B-9BB64E99463A}"/>
              </a:ext>
            </a:extLst>
          </p:cNvPr>
          <p:cNvSpPr>
            <a:spLocks noGrp="1"/>
          </p:cNvSpPr>
          <p:nvPr>
            <p:ph idx="1"/>
          </p:nvPr>
        </p:nvSpPr>
        <p:spPr>
          <a:xfrm>
            <a:off x="576775" y="773724"/>
            <a:ext cx="11000936" cy="5739618"/>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50000"/>
              </a:lnSpc>
              <a:buNone/>
            </a:pPr>
            <a:r>
              <a:rPr kumimoji="0" lang="en-US" sz="3200" b="1" i="0" u="none" strike="noStrike" kern="0" cap="none" spc="-1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Glaucoma</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A group of ocular conditions in which damage to the optic  nerve is related to increased intraocular pressure (IOP)  caused by congestion of the aqueous humor</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The leading cause of blindness in adults in the U.S.</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Incidence increases with age</a:t>
            </a:r>
          </a:p>
          <a:p>
            <a:pPr marL="68580" indent="0" algn="just" rtl="0">
              <a:lnSpc>
                <a:spcPct val="150000"/>
              </a:lnSpc>
              <a:buNone/>
            </a:pPr>
            <a:endParaRPr lang="en-US"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012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CA8093-2FF3-443F-BA8B-9BB64E99463A}"/>
              </a:ext>
            </a:extLst>
          </p:cNvPr>
          <p:cNvSpPr>
            <a:spLocks noGrp="1"/>
          </p:cNvSpPr>
          <p:nvPr>
            <p:ph idx="1"/>
          </p:nvPr>
        </p:nvSpPr>
        <p:spPr>
          <a:xfrm>
            <a:off x="576775" y="773724"/>
            <a:ext cx="11000936" cy="5739618"/>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50000"/>
              </a:lnSpc>
              <a:buNone/>
            </a:pPr>
            <a:r>
              <a:rPr kumimoji="0" lang="en-US" sz="3200" b="1" i="0" u="none" strike="noStrike" kern="0" cap="none" spc="-1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Glaucoma “Silent Thief of the Sight”</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Is an eye disease that involves damage to the optic nerve, sometimes resulting in permanent vision loss. </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 It is one of the leading causes of blindness in adults over age 60. Most often glaucoma is associated with pressure build-up inside the eye.</a:t>
            </a:r>
          </a:p>
          <a:p>
            <a:pPr marL="68580" indent="0" algn="just" rtl="0">
              <a:lnSpc>
                <a:spcPct val="150000"/>
              </a:lnSpc>
              <a:buNone/>
            </a:pPr>
            <a:endParaRPr lang="en-US"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8401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CA8093-2FF3-443F-BA8B-9BB64E99463A}"/>
              </a:ext>
            </a:extLst>
          </p:cNvPr>
          <p:cNvSpPr>
            <a:spLocks noGrp="1"/>
          </p:cNvSpPr>
          <p:nvPr>
            <p:ph idx="1"/>
          </p:nvPr>
        </p:nvSpPr>
        <p:spPr>
          <a:xfrm>
            <a:off x="576775" y="773724"/>
            <a:ext cx="11000936" cy="5739618"/>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50000"/>
              </a:lnSpc>
              <a:buNone/>
            </a:pPr>
            <a:r>
              <a:rPr kumimoji="0" lang="en-US" sz="2800" i="0" u="none" strike="noStrike" kern="0" cap="none" spc="-10" normalizeH="0" baseline="0" noProof="0" dirty="0">
                <a:ln>
                  <a:noFill/>
                </a:ln>
                <a:solidFill>
                  <a:schemeClr val="tx1"/>
                </a:solidFill>
                <a:uLnTx/>
                <a:uFillTx/>
                <a:latin typeface="Times New Roman" panose="02020603050405020304" pitchFamily="18" charset="0"/>
                <a:ea typeface="+mj-ea"/>
                <a:cs typeface="Times New Roman" panose="02020603050405020304" pitchFamily="18" charset="0"/>
              </a:rPr>
              <a:t>▶ Normally, a fluid called </a:t>
            </a:r>
            <a:r>
              <a:rPr kumimoji="0" lang="en-US" sz="2800" b="1" i="0" u="none" strike="noStrike" kern="0" cap="none" spc="-10" normalizeH="0" baseline="0" noProof="0" dirty="0">
                <a:ln>
                  <a:noFill/>
                </a:ln>
                <a:solidFill>
                  <a:schemeClr val="accent2"/>
                </a:solidFill>
                <a:uLnTx/>
                <a:uFillTx/>
                <a:latin typeface="Times New Roman" panose="02020603050405020304" pitchFamily="18" charset="0"/>
                <a:ea typeface="+mj-ea"/>
                <a:cs typeface="Times New Roman" panose="02020603050405020304" pitchFamily="18" charset="0"/>
              </a:rPr>
              <a:t>aqueous humor </a:t>
            </a:r>
            <a:r>
              <a:rPr kumimoji="0" lang="en-US" sz="2800" i="0" u="none" strike="noStrike" kern="0" cap="none" spc="-10" normalizeH="0" baseline="0" noProof="0" dirty="0">
                <a:ln>
                  <a:noFill/>
                </a:ln>
                <a:solidFill>
                  <a:schemeClr val="tx1"/>
                </a:solidFill>
                <a:uLnTx/>
                <a:uFillTx/>
                <a:latin typeface="Times New Roman" panose="02020603050405020304" pitchFamily="18" charset="0"/>
                <a:ea typeface="+mj-ea"/>
                <a:cs typeface="Times New Roman" panose="02020603050405020304" pitchFamily="18" charset="0"/>
              </a:rPr>
              <a:t>flows around the eye. It's made up mostly of </a:t>
            </a:r>
            <a:r>
              <a:rPr kumimoji="0" lang="en-US" sz="2800" b="1" i="0" u="none" strike="noStrike" kern="0" cap="none" spc="-10" normalizeH="0" baseline="0" noProof="0" dirty="0">
                <a:ln>
                  <a:noFill/>
                </a:ln>
                <a:solidFill>
                  <a:schemeClr val="accent2"/>
                </a:solidFill>
                <a:uLnTx/>
                <a:uFillTx/>
                <a:latin typeface="Times New Roman" panose="02020603050405020304" pitchFamily="18" charset="0"/>
                <a:ea typeface="+mj-ea"/>
                <a:cs typeface="Times New Roman" panose="02020603050405020304" pitchFamily="18" charset="0"/>
              </a:rPr>
              <a:t>water</a:t>
            </a:r>
            <a:r>
              <a:rPr kumimoji="0" lang="en-US" sz="2800" i="0" u="none" strike="noStrike" kern="0" cap="none" spc="-10" normalizeH="0" baseline="0" noProof="0" dirty="0">
                <a:ln>
                  <a:noFill/>
                </a:ln>
                <a:solidFill>
                  <a:schemeClr val="tx1"/>
                </a:solidFill>
                <a:uLnTx/>
                <a:uFillTx/>
                <a:latin typeface="Times New Roman" panose="02020603050405020304" pitchFamily="18" charset="0"/>
                <a:ea typeface="+mj-ea"/>
                <a:cs typeface="Times New Roman" panose="02020603050405020304" pitchFamily="18" charset="0"/>
              </a:rPr>
              <a:t>, plus a  </a:t>
            </a:r>
            <a:r>
              <a:rPr kumimoji="0" lang="en-US" sz="2800" b="1" i="0" u="none" strike="noStrike" kern="0" cap="none" spc="-10" normalizeH="0" baseline="0" noProof="0" dirty="0">
                <a:ln>
                  <a:noFill/>
                </a:ln>
                <a:solidFill>
                  <a:schemeClr val="accent2"/>
                </a:solidFill>
                <a:uLnTx/>
                <a:uFillTx/>
                <a:latin typeface="Times New Roman" panose="02020603050405020304" pitchFamily="18" charset="0"/>
                <a:ea typeface="+mj-ea"/>
                <a:cs typeface="Times New Roman" panose="02020603050405020304" pitchFamily="18" charset="0"/>
              </a:rPr>
              <a:t>small number of nutrients to nourish the cornea and lens.</a:t>
            </a:r>
            <a:r>
              <a:rPr kumimoji="0" lang="en-US" sz="2800" i="0" u="none" strike="noStrike" kern="0" cap="none" spc="-10" normalizeH="0" baseline="0" noProof="0" dirty="0">
                <a:ln>
                  <a:noFill/>
                </a:ln>
                <a:solidFill>
                  <a:schemeClr val="tx1"/>
                </a:solidFill>
                <a:uLnTx/>
                <a:uFillTx/>
                <a:latin typeface="Times New Roman" panose="02020603050405020304" pitchFamily="18" charset="0"/>
                <a:ea typeface="+mj-ea"/>
                <a:cs typeface="Times New Roman" panose="02020603050405020304" pitchFamily="18" charset="0"/>
              </a:rPr>
              <a:t> After bathing the eye, this fluid drains through an area called the </a:t>
            </a:r>
            <a:r>
              <a:rPr kumimoji="0" lang="en-US" sz="2800" b="1" i="0" u="none" strike="noStrike" kern="0" cap="none" spc="-10" normalizeH="0" baseline="0" noProof="0" dirty="0">
                <a:ln>
                  <a:noFill/>
                </a:ln>
                <a:solidFill>
                  <a:schemeClr val="accent2"/>
                </a:solidFill>
                <a:uLnTx/>
                <a:uFillTx/>
                <a:latin typeface="Times New Roman" panose="02020603050405020304" pitchFamily="18" charset="0"/>
                <a:ea typeface="+mj-ea"/>
                <a:cs typeface="Times New Roman" panose="02020603050405020304" pitchFamily="18" charset="0"/>
              </a:rPr>
              <a:t>trabecular meshwork </a:t>
            </a:r>
            <a:r>
              <a:rPr kumimoji="0" lang="en-US" sz="2800" i="0" u="none" strike="noStrike" kern="0" cap="none" spc="-10" normalizeH="0" baseline="0" noProof="0" dirty="0">
                <a:ln>
                  <a:noFill/>
                </a:ln>
                <a:solidFill>
                  <a:schemeClr val="tx1"/>
                </a:solidFill>
                <a:uLnTx/>
                <a:uFillTx/>
                <a:latin typeface="Times New Roman" panose="02020603050405020304" pitchFamily="18" charset="0"/>
                <a:ea typeface="+mj-ea"/>
                <a:cs typeface="Times New Roman" panose="02020603050405020304" pitchFamily="18" charset="0"/>
              </a:rPr>
              <a:t>in the corner where the cornea and iris meet. </a:t>
            </a:r>
          </a:p>
          <a:p>
            <a:pPr marL="68580" indent="0" algn="just" rtl="0">
              <a:lnSpc>
                <a:spcPct val="150000"/>
              </a:lnSpc>
              <a:buNone/>
            </a:pPr>
            <a:r>
              <a:rPr kumimoji="0" lang="en-US" sz="2800" i="0" u="none" strike="noStrike" kern="0" cap="none" spc="-10" normalizeH="0" baseline="0" noProof="0" dirty="0">
                <a:ln>
                  <a:noFill/>
                </a:ln>
                <a:solidFill>
                  <a:schemeClr val="tx1"/>
                </a:solidFill>
                <a:uLnTx/>
                <a:uFillTx/>
                <a:latin typeface="Times New Roman" panose="02020603050405020304" pitchFamily="18" charset="0"/>
                <a:ea typeface="+mj-ea"/>
                <a:cs typeface="Times New Roman" panose="02020603050405020304" pitchFamily="18" charset="0"/>
              </a:rPr>
              <a:t>▶ In glaucoma, either </a:t>
            </a:r>
            <a:r>
              <a:rPr kumimoji="0" lang="en-US" sz="2800" b="1" i="0" u="none" strike="noStrike" kern="0" cap="none" spc="-10" normalizeH="0" baseline="0" noProof="0" dirty="0">
                <a:ln>
                  <a:noFill/>
                </a:ln>
                <a:solidFill>
                  <a:schemeClr val="accent2"/>
                </a:solidFill>
                <a:uLnTx/>
                <a:uFillTx/>
                <a:latin typeface="Times New Roman" panose="02020603050405020304" pitchFamily="18" charset="0"/>
                <a:ea typeface="+mj-ea"/>
                <a:cs typeface="Times New Roman" panose="02020603050405020304" pitchFamily="18" charset="0"/>
              </a:rPr>
              <a:t>too much fluid </a:t>
            </a:r>
            <a:r>
              <a:rPr kumimoji="0" lang="en-US" sz="2800" i="0" u="none" strike="noStrike" kern="0" cap="none" spc="-10" normalizeH="0" baseline="0" noProof="0" dirty="0">
                <a:ln>
                  <a:noFill/>
                </a:ln>
                <a:solidFill>
                  <a:schemeClr val="tx1"/>
                </a:solidFill>
                <a:uLnTx/>
                <a:uFillTx/>
                <a:latin typeface="Times New Roman" panose="02020603050405020304" pitchFamily="18" charset="0"/>
                <a:ea typeface="+mj-ea"/>
                <a:cs typeface="Times New Roman" panose="02020603050405020304" pitchFamily="18" charset="0"/>
              </a:rPr>
              <a:t>is produced or it </a:t>
            </a:r>
            <a:r>
              <a:rPr kumimoji="0" lang="en-US" sz="2800" b="1" i="0" u="none" strike="noStrike" kern="0" cap="none" spc="-10" normalizeH="0" baseline="0" noProof="0" dirty="0">
                <a:ln>
                  <a:noFill/>
                </a:ln>
                <a:solidFill>
                  <a:schemeClr val="accent2"/>
                </a:solidFill>
                <a:uLnTx/>
                <a:uFillTx/>
                <a:latin typeface="Times New Roman" panose="02020603050405020304" pitchFamily="18" charset="0"/>
                <a:ea typeface="+mj-ea"/>
                <a:cs typeface="Times New Roman" panose="02020603050405020304" pitchFamily="18" charset="0"/>
              </a:rPr>
              <a:t>doesn't drain efficiently</a:t>
            </a:r>
            <a:r>
              <a:rPr kumimoji="0" lang="en-US" sz="2800" i="0" u="none" strike="noStrike" kern="0" cap="none" spc="-10" normalizeH="0" baseline="0" noProof="0" dirty="0">
                <a:ln>
                  <a:noFill/>
                </a:ln>
                <a:solidFill>
                  <a:schemeClr val="tx1"/>
                </a:solidFill>
                <a:uLnTx/>
                <a:uFillTx/>
                <a:latin typeface="Times New Roman" panose="02020603050405020304" pitchFamily="18" charset="0"/>
                <a:ea typeface="+mj-ea"/>
                <a:cs typeface="Times New Roman" panose="02020603050405020304" pitchFamily="18" charset="0"/>
              </a:rPr>
              <a:t>. The fluid builds up and causes pressure to rise inside the eye, which leads to </a:t>
            </a:r>
            <a:r>
              <a:rPr kumimoji="0" lang="en-US" sz="2800" b="1" i="0" u="none" strike="noStrike" kern="0" cap="none" spc="-10" normalizeH="0" baseline="0" noProof="0" dirty="0">
                <a:ln>
                  <a:noFill/>
                </a:ln>
                <a:solidFill>
                  <a:schemeClr val="accent2"/>
                </a:solidFill>
                <a:uLnTx/>
                <a:uFillTx/>
                <a:latin typeface="Times New Roman" panose="02020603050405020304" pitchFamily="18" charset="0"/>
                <a:ea typeface="+mj-ea"/>
                <a:cs typeface="Times New Roman" panose="02020603050405020304" pitchFamily="18" charset="0"/>
              </a:rPr>
              <a:t>optic nerve damage</a:t>
            </a:r>
            <a:r>
              <a:rPr kumimoji="0" lang="en-US" sz="2800" i="0" u="none" strike="noStrike" kern="0" cap="none" spc="-10" normalizeH="0" baseline="0" noProof="0" dirty="0">
                <a:ln>
                  <a:noFill/>
                </a:ln>
                <a:solidFill>
                  <a:schemeClr val="tx1"/>
                </a:solidFill>
                <a:uLnTx/>
                <a:uFillTx/>
                <a:latin typeface="Times New Roman" panose="02020603050405020304" pitchFamily="18" charset="0"/>
                <a:ea typeface="+mj-ea"/>
                <a:cs typeface="Times New Roman" panose="02020603050405020304" pitchFamily="18" charset="0"/>
              </a:rPr>
              <a:t>. </a:t>
            </a:r>
          </a:p>
          <a:p>
            <a:pPr marL="68580" indent="0" algn="just" rtl="0">
              <a:lnSpc>
                <a:spcPct val="150000"/>
              </a:lnSpc>
              <a:buNone/>
            </a:pPr>
            <a:endParaRPr lang="en-US"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1714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CA8093-2FF3-443F-BA8B-9BB64E99463A}"/>
              </a:ext>
            </a:extLst>
          </p:cNvPr>
          <p:cNvSpPr>
            <a:spLocks noGrp="1"/>
          </p:cNvSpPr>
          <p:nvPr>
            <p:ph idx="1"/>
          </p:nvPr>
        </p:nvSpPr>
        <p:spPr>
          <a:xfrm>
            <a:off x="576775" y="773724"/>
            <a:ext cx="11000936" cy="5739618"/>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50000"/>
              </a:lnSpc>
              <a:buNone/>
            </a:pPr>
            <a:r>
              <a:rPr kumimoji="0" lang="en-US" sz="3200" b="1" i="0" u="none" strike="noStrike" kern="0" cap="none" spc="-10" normalizeH="0" baseline="0" noProof="0" dirty="0">
                <a:ln>
                  <a:noFill/>
                </a:ln>
                <a:solidFill>
                  <a:schemeClr val="accent2"/>
                </a:solidFill>
                <a:uLnTx/>
                <a:uFillTx/>
                <a:latin typeface="Times New Roman" panose="02020603050405020304" pitchFamily="18" charset="0"/>
                <a:ea typeface="+mj-ea"/>
                <a:cs typeface="Times New Roman" panose="02020603050405020304" pitchFamily="18" charset="0"/>
              </a:rPr>
              <a:t>The trabecular meshwork</a:t>
            </a:r>
          </a:p>
          <a:p>
            <a:pPr marL="68580" indent="0" algn="just" rtl="0">
              <a:lnSpc>
                <a:spcPct val="150000"/>
              </a:lnSpc>
              <a:buNone/>
            </a:pPr>
            <a:r>
              <a:rPr lang="en-US" sz="2800" dirty="0">
                <a:solidFill>
                  <a:schemeClr val="tx1"/>
                </a:solidFill>
                <a:latin typeface="Times New Roman" panose="02020603050405020304" pitchFamily="18" charset="0"/>
                <a:cs typeface="Times New Roman" panose="02020603050405020304" pitchFamily="18" charset="0"/>
              </a:rPr>
              <a:t>It is a sieve-like structure that acts as a filter between the anterior chamber and Schlemm’s canal (SC), a circular canal that collects the aqueous and evacuates it into the extraocular circulation. </a:t>
            </a:r>
          </a:p>
          <a:p>
            <a:pPr marL="68580" indent="0" algn="just" rtl="0">
              <a:lnSpc>
                <a:spcPct val="150000"/>
              </a:lnSpc>
              <a:buNone/>
            </a:pPr>
            <a:r>
              <a:rPr lang="en-US" sz="2800" dirty="0">
                <a:solidFill>
                  <a:schemeClr val="tx1"/>
                </a:solidFill>
                <a:latin typeface="Times New Roman" panose="02020603050405020304" pitchFamily="18" charset="0"/>
                <a:cs typeface="Times New Roman" panose="02020603050405020304" pitchFamily="18" charset="0"/>
              </a:rPr>
              <a:t>The trabecular meshwork controls the </a:t>
            </a:r>
            <a:r>
              <a:rPr lang="en-US" sz="2800" b="1" dirty="0">
                <a:solidFill>
                  <a:srgbClr val="C00000"/>
                </a:solidFill>
                <a:latin typeface="Times New Roman" panose="02020603050405020304" pitchFamily="18" charset="0"/>
                <a:cs typeface="Times New Roman" panose="02020603050405020304" pitchFamily="18" charset="0"/>
              </a:rPr>
              <a:t>IOP</a:t>
            </a:r>
            <a:r>
              <a:rPr lang="en-US" sz="2800" dirty="0">
                <a:solidFill>
                  <a:schemeClr val="tx1"/>
                </a:solidFill>
                <a:latin typeface="Times New Roman" panose="02020603050405020304" pitchFamily="18" charset="0"/>
                <a:cs typeface="Times New Roman" panose="02020603050405020304" pitchFamily="18" charset="0"/>
              </a:rPr>
              <a:t>  by regulating the outflow of aqueous humor from </a:t>
            </a:r>
            <a:r>
              <a:rPr lang="en-US" sz="2800" b="1" dirty="0">
                <a:solidFill>
                  <a:srgbClr val="C00000"/>
                </a:solidFill>
                <a:latin typeface="Times New Roman" panose="02020603050405020304" pitchFamily="18" charset="0"/>
                <a:cs typeface="Times New Roman" panose="02020603050405020304" pitchFamily="18" charset="0"/>
              </a:rPr>
              <a:t>the anterior chamber </a:t>
            </a:r>
            <a:r>
              <a:rPr lang="en-US" sz="2800" dirty="0">
                <a:solidFill>
                  <a:schemeClr val="tx1"/>
                </a:solidFill>
                <a:latin typeface="Times New Roman" panose="02020603050405020304" pitchFamily="18" charset="0"/>
                <a:cs typeface="Times New Roman" panose="02020603050405020304" pitchFamily="18" charset="0"/>
              </a:rPr>
              <a:t>of the eye into the adjacent </a:t>
            </a:r>
            <a:r>
              <a:rPr lang="en-US" sz="2800" b="1" dirty="0">
                <a:solidFill>
                  <a:srgbClr val="C00000"/>
                </a:solidFill>
                <a:latin typeface="Times New Roman" panose="02020603050405020304" pitchFamily="18" charset="0"/>
                <a:cs typeface="Times New Roman" panose="02020603050405020304" pitchFamily="18" charset="0"/>
              </a:rPr>
              <a:t>Schelmm’s canal  (SC) </a:t>
            </a:r>
            <a:r>
              <a:rPr lang="en-US" sz="2800" dirty="0">
                <a:solidFill>
                  <a:schemeClr val="tx1"/>
                </a:solidFill>
                <a:latin typeface="Times New Roman" panose="02020603050405020304" pitchFamily="18" charset="0"/>
                <a:cs typeface="Times New Roman" panose="02020603050405020304" pitchFamily="18" charset="0"/>
              </a:rPr>
              <a:t>and then via aqueous vein collector channels into the venous system.</a:t>
            </a:r>
          </a:p>
        </p:txBody>
      </p:sp>
    </p:spTree>
    <p:extLst>
      <p:ext uri="{BB962C8B-B14F-4D97-AF65-F5344CB8AC3E}">
        <p14:creationId xmlns:p14="http://schemas.microsoft.com/office/powerpoint/2010/main" val="761977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8315C-6A02-44C8-A6A5-06E274DF2351}"/>
              </a:ext>
            </a:extLst>
          </p:cNvPr>
          <p:cNvSpPr>
            <a:spLocks noGrp="1"/>
          </p:cNvSpPr>
          <p:nvPr>
            <p:ph idx="1"/>
          </p:nvPr>
        </p:nvSpPr>
        <p:spPr>
          <a:xfrm>
            <a:off x="647114" y="661182"/>
            <a:ext cx="10916529" cy="5852160"/>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70000"/>
              </a:lnSpc>
              <a:buNone/>
            </a:pP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Types of Glaucoma</a:t>
            </a:r>
          </a:p>
          <a:p>
            <a:pPr marL="68580" indent="0" algn="just" rtl="0">
              <a:lnSpc>
                <a:spcPct val="170000"/>
              </a:lnSpc>
              <a:buNone/>
            </a:pPr>
            <a:r>
              <a:rPr kumimoji="0" lang="en-US" sz="2800" b="1" i="0" u="none" strike="noStrike" kern="1200" cap="none" spc="0" normalizeH="0" baseline="0" noProof="0" dirty="0">
                <a:ln>
                  <a:noFill/>
                </a:ln>
                <a:solidFill>
                  <a:srgbClr val="C00000"/>
                </a:solidFill>
                <a:uLnTx/>
                <a:uFillTx/>
                <a:latin typeface="Times New Roman" panose="02020603050405020304" pitchFamily="18" charset="0"/>
                <a:ea typeface="Calibri" panose="020F0502020204030204" pitchFamily="34" charset="0"/>
                <a:cs typeface="Times New Roman" panose="02020603050405020304" pitchFamily="18" charset="0"/>
              </a:rPr>
              <a:t>1- Open-angle glaucoma: </a:t>
            </a: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the drainage angle formed by the cornea and iris remains open, but </a:t>
            </a:r>
            <a:r>
              <a:rPr kumimoji="0" lang="en-US" sz="2800" b="1" i="0" u="none" strike="noStrike" kern="1200" cap="none" spc="0" normalizeH="0" baseline="0" noProof="0" dirty="0">
                <a:ln>
                  <a:noFill/>
                </a:ln>
                <a:solidFill>
                  <a:srgbClr val="C00000"/>
                </a:solidFill>
                <a:uLnTx/>
                <a:uFillTx/>
                <a:latin typeface="Times New Roman" panose="02020603050405020304" pitchFamily="18" charset="0"/>
                <a:ea typeface="Calibri" panose="020F0502020204030204" pitchFamily="34" charset="0"/>
                <a:cs typeface="Times New Roman" panose="02020603050405020304" pitchFamily="18" charset="0"/>
              </a:rPr>
              <a:t>the trabecular meshwork is partially blocked</a:t>
            </a: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 This causes pressure in the eye to gradually increase which leads to damage to the optic nerve.</a:t>
            </a:r>
          </a:p>
          <a:p>
            <a:pPr marL="68580" indent="0" algn="just" rtl="0">
              <a:lnSpc>
                <a:spcPct val="170000"/>
              </a:lnSpc>
              <a:buNone/>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It happens so slowly that a patient may lose vision before he’s even aware of a problem.</a:t>
            </a:r>
          </a:p>
          <a:p>
            <a:pPr marL="68580" indent="0" algn="just" rtl="0">
              <a:lnSpc>
                <a:spcPct val="170000"/>
              </a:lnSpc>
              <a:buNone/>
            </a:pP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1280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8315C-6A02-44C8-A6A5-06E274DF2351}"/>
              </a:ext>
            </a:extLst>
          </p:cNvPr>
          <p:cNvSpPr>
            <a:spLocks noGrp="1"/>
          </p:cNvSpPr>
          <p:nvPr>
            <p:ph idx="1"/>
          </p:nvPr>
        </p:nvSpPr>
        <p:spPr>
          <a:xfrm>
            <a:off x="647114" y="661182"/>
            <a:ext cx="10916529" cy="5852160"/>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70000"/>
              </a:lnSpc>
              <a:buNone/>
            </a:pP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2- Angle-closure glaucoma: </a:t>
            </a: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occurs when the iris bulges forward to narrow or block the drainage angle formed by the cornea and iris.</a:t>
            </a:r>
          </a:p>
          <a:p>
            <a:pPr marL="68580" indent="0" algn="just" rtl="0">
              <a:lnSpc>
                <a:spcPct val="170000"/>
              </a:lnSpc>
              <a:buNone/>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As a result, fluid can't circulate through the eye, and pressure increases. Some people have narrow drainage angles, putting them at increased risk of angle-closure glaucoma.</a:t>
            </a:r>
          </a:p>
          <a:p>
            <a:pPr marL="68580" indent="0" algn="just" rtl="0">
              <a:lnSpc>
                <a:spcPct val="170000"/>
              </a:lnSpc>
              <a:buNone/>
            </a:pP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2581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13403" y="743884"/>
            <a:ext cx="10543176" cy="1143000"/>
          </a:xfrm>
        </p:spPr>
        <p:style>
          <a:lnRef idx="2">
            <a:schemeClr val="dk1"/>
          </a:lnRef>
          <a:fillRef idx="1">
            <a:schemeClr val="lt1"/>
          </a:fillRef>
          <a:effectRef idx="0">
            <a:schemeClr val="dk1"/>
          </a:effectRef>
          <a:fontRef idx="minor">
            <a:schemeClr val="dk1"/>
          </a:fontRef>
        </p:style>
        <p:txBody>
          <a:bodyPr>
            <a:normAutofit/>
          </a:bodyPr>
          <a:lstStyle/>
          <a:p>
            <a:pPr algn="ctr">
              <a:lnSpc>
                <a:spcPct val="85000"/>
              </a:lnSpc>
            </a:pPr>
            <a:r>
              <a:rPr lang="en-US" sz="54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Gabriola" pitchFamily="82" charset="0"/>
              </a:rPr>
              <a:t>        Learning Objectives</a:t>
            </a:r>
            <a:endParaRPr lang="ar-SA" sz="54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Gabriola" pitchFamily="82" charset="0"/>
            </a:endParaRPr>
          </a:p>
        </p:txBody>
      </p:sp>
      <p:sp>
        <p:nvSpPr>
          <p:cNvPr id="3" name="عنصر نائب للمحتوى 2"/>
          <p:cNvSpPr>
            <a:spLocks noGrp="1"/>
          </p:cNvSpPr>
          <p:nvPr>
            <p:ph idx="1"/>
          </p:nvPr>
        </p:nvSpPr>
        <p:spPr>
          <a:xfrm>
            <a:off x="725214" y="2059635"/>
            <a:ext cx="10543176" cy="3919134"/>
          </a:xfrm>
        </p:spPr>
        <p:style>
          <a:lnRef idx="2">
            <a:schemeClr val="dk1"/>
          </a:lnRef>
          <a:fillRef idx="1">
            <a:schemeClr val="lt1"/>
          </a:fillRef>
          <a:effectRef idx="0">
            <a:schemeClr val="dk1"/>
          </a:effectRef>
          <a:fontRef idx="minor">
            <a:schemeClr val="dk1"/>
          </a:fontRef>
        </p:style>
        <p:txBody>
          <a:bodyPr>
            <a:normAutofit/>
          </a:bodyPr>
          <a:lstStyle/>
          <a:p>
            <a:pPr marL="12700" indent="0" algn="just" rtl="0">
              <a:spcBef>
                <a:spcPts val="675"/>
              </a:spcBef>
              <a:buClrTx/>
              <a:buSzTx/>
              <a:buNone/>
              <a:tabLst>
                <a:tab pos="354965" algn="l"/>
                <a:tab pos="355600" algn="l"/>
              </a:tabLst>
              <a:defRPr/>
            </a:pPr>
            <a:r>
              <a:rPr lang="en-US" sz="2800" dirty="0">
                <a:solidFill>
                  <a:srgbClr val="C00000"/>
                </a:solidFill>
                <a:latin typeface="Trebuchet MS"/>
              </a:rPr>
              <a:t>On completion of this chapter, the student will be able to identify</a:t>
            </a:r>
          </a:p>
          <a:p>
            <a:pPr marL="355600" marR="0" lvl="0" indent="-342900" algn="l" defTabSz="914400" rtl="0" eaLnBrk="1" fontAlgn="auto" latinLnBrk="0" hangingPunct="1">
              <a:lnSpc>
                <a:spcPct val="100000"/>
              </a:lnSpc>
              <a:spcBef>
                <a:spcPts val="675"/>
              </a:spcBef>
              <a:spcAft>
                <a:spcPts val="0"/>
              </a:spcAft>
              <a:buClrTx/>
              <a:buSzTx/>
              <a:buFontTx/>
              <a:buChar char="•"/>
              <a:tabLst>
                <a:tab pos="354965" algn="l"/>
                <a:tab pos="355600" algn="l"/>
              </a:tabLst>
              <a:defRPr/>
            </a:pPr>
            <a:r>
              <a:rPr kumimoji="0" lang="en-US" sz="2800" b="0" i="0" u="none" strike="noStrike" kern="1200" cap="none" spc="0" normalizeH="0" baseline="0" noProof="0" dirty="0">
                <a:ln>
                  <a:noFill/>
                </a:ln>
                <a:solidFill>
                  <a:srgbClr val="C00000"/>
                </a:solidFill>
                <a:effectLst/>
                <a:uLnTx/>
                <a:uFillTx/>
                <a:latin typeface="Trebuchet MS"/>
                <a:ea typeface="+mn-ea"/>
                <a:cs typeface="Trebuchet MS"/>
              </a:rPr>
              <a:t>ANATOMY</a:t>
            </a:r>
            <a:r>
              <a:rPr kumimoji="0" lang="en-US" sz="2800" b="0" i="0" u="none" strike="noStrike" kern="1200" cap="none" spc="-55" normalizeH="0" baseline="0" noProof="0" dirty="0">
                <a:ln>
                  <a:noFill/>
                </a:ln>
                <a:solidFill>
                  <a:srgbClr val="C00000"/>
                </a:solidFill>
                <a:effectLst/>
                <a:uLnTx/>
                <a:uFillTx/>
                <a:latin typeface="Trebuchet MS"/>
                <a:ea typeface="+mn-ea"/>
                <a:cs typeface="Trebuchet MS"/>
              </a:rPr>
              <a:t> </a:t>
            </a:r>
            <a:r>
              <a:rPr kumimoji="0" lang="en-US" sz="2800" b="0" i="0" u="none" strike="noStrike" kern="1200" cap="none" spc="0" normalizeH="0" baseline="0" noProof="0" dirty="0">
                <a:ln>
                  <a:noFill/>
                </a:ln>
                <a:solidFill>
                  <a:srgbClr val="C00000"/>
                </a:solidFill>
                <a:effectLst/>
                <a:uLnTx/>
                <a:uFillTx/>
                <a:latin typeface="Trebuchet MS"/>
                <a:ea typeface="+mn-ea"/>
                <a:cs typeface="Trebuchet MS"/>
              </a:rPr>
              <a:t>OF</a:t>
            </a:r>
            <a:r>
              <a:rPr kumimoji="0" lang="en-US" sz="2800" b="0" i="0" u="none" strike="noStrike" kern="1200" cap="none" spc="-25" normalizeH="0" baseline="0" noProof="0" dirty="0">
                <a:ln>
                  <a:noFill/>
                </a:ln>
                <a:solidFill>
                  <a:srgbClr val="C00000"/>
                </a:solidFill>
                <a:effectLst/>
                <a:uLnTx/>
                <a:uFillTx/>
                <a:latin typeface="Trebuchet MS"/>
                <a:ea typeface="+mn-ea"/>
                <a:cs typeface="Trebuchet MS"/>
              </a:rPr>
              <a:t> </a:t>
            </a:r>
            <a:r>
              <a:rPr kumimoji="0" lang="en-US" sz="2800" b="0" i="0" u="none" strike="noStrike" kern="1200" cap="none" spc="0" normalizeH="0" baseline="0" noProof="0" dirty="0">
                <a:ln>
                  <a:noFill/>
                </a:ln>
                <a:solidFill>
                  <a:srgbClr val="C00000"/>
                </a:solidFill>
                <a:effectLst/>
                <a:uLnTx/>
                <a:uFillTx/>
                <a:latin typeface="Trebuchet MS"/>
                <a:ea typeface="+mn-ea"/>
                <a:cs typeface="Trebuchet MS"/>
              </a:rPr>
              <a:t>THE</a:t>
            </a:r>
            <a:r>
              <a:rPr kumimoji="0" lang="en-US" sz="2800" b="0" i="0" u="none" strike="noStrike" kern="1200" cap="none" spc="-15" normalizeH="0" baseline="0" noProof="0" dirty="0">
                <a:ln>
                  <a:noFill/>
                </a:ln>
                <a:solidFill>
                  <a:srgbClr val="C00000"/>
                </a:solidFill>
                <a:effectLst/>
                <a:uLnTx/>
                <a:uFillTx/>
                <a:latin typeface="Trebuchet MS"/>
                <a:ea typeface="+mn-ea"/>
                <a:cs typeface="Trebuchet MS"/>
              </a:rPr>
              <a:t> </a:t>
            </a:r>
            <a:r>
              <a:rPr kumimoji="0" lang="en-US" sz="2800" b="0" i="0" u="none" strike="noStrike" kern="1200" cap="none" spc="0" normalizeH="0" baseline="0" noProof="0" dirty="0">
                <a:ln>
                  <a:noFill/>
                </a:ln>
                <a:solidFill>
                  <a:srgbClr val="C00000"/>
                </a:solidFill>
                <a:effectLst/>
                <a:uLnTx/>
                <a:uFillTx/>
                <a:latin typeface="Trebuchet MS"/>
                <a:ea typeface="+mn-ea"/>
                <a:cs typeface="Trebuchet MS"/>
              </a:rPr>
              <a:t>EYE</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a:p>
            <a:pPr marL="355600" marR="0" lvl="0" indent="-342900" algn="l" defTabSz="914400" rtl="0" eaLnBrk="1" fontAlgn="auto" latinLnBrk="0" hangingPunct="1">
              <a:lnSpc>
                <a:spcPct val="100000"/>
              </a:lnSpc>
              <a:spcBef>
                <a:spcPts val="580"/>
              </a:spcBef>
              <a:spcAft>
                <a:spcPts val="0"/>
              </a:spcAft>
              <a:buClrTx/>
              <a:buSzTx/>
              <a:buFontTx/>
              <a:buChar char="•"/>
              <a:tabLst>
                <a:tab pos="354965" algn="l"/>
                <a:tab pos="355600" algn="l"/>
              </a:tabLst>
              <a:defRPr/>
            </a:pPr>
            <a:r>
              <a:rPr kumimoji="0" lang="en-US" sz="2800" b="0" i="0" u="none" strike="noStrike" kern="1200" cap="none" spc="-5" normalizeH="0" baseline="0" noProof="0" dirty="0">
                <a:ln>
                  <a:noFill/>
                </a:ln>
                <a:solidFill>
                  <a:srgbClr val="C00000"/>
                </a:solidFill>
                <a:effectLst/>
                <a:uLnTx/>
                <a:uFillTx/>
                <a:latin typeface="Trebuchet MS"/>
                <a:ea typeface="+mn-ea"/>
                <a:cs typeface="Trebuchet MS"/>
              </a:rPr>
              <a:t>HX</a:t>
            </a:r>
            <a:r>
              <a:rPr kumimoji="0" lang="en-US" sz="2800" b="0" i="0" u="none" strike="noStrike" kern="1200" cap="none" spc="-45" normalizeH="0" baseline="0" noProof="0" dirty="0">
                <a:ln>
                  <a:noFill/>
                </a:ln>
                <a:solidFill>
                  <a:srgbClr val="C00000"/>
                </a:solidFill>
                <a:effectLst/>
                <a:uLnTx/>
                <a:uFillTx/>
                <a:latin typeface="Trebuchet MS"/>
                <a:ea typeface="+mn-ea"/>
                <a:cs typeface="Trebuchet MS"/>
              </a:rPr>
              <a:t> </a:t>
            </a:r>
            <a:r>
              <a:rPr kumimoji="0" lang="en-US" sz="2800" b="0" i="0" u="none" strike="noStrike" kern="1200" cap="none" spc="0" normalizeH="0" baseline="0" noProof="0" dirty="0">
                <a:ln>
                  <a:noFill/>
                </a:ln>
                <a:solidFill>
                  <a:srgbClr val="C00000"/>
                </a:solidFill>
                <a:effectLst/>
                <a:uLnTx/>
                <a:uFillTx/>
                <a:latin typeface="Trebuchet MS"/>
                <a:ea typeface="+mn-ea"/>
                <a:cs typeface="Trebuchet MS"/>
              </a:rPr>
              <a:t>&amp;</a:t>
            </a:r>
            <a:r>
              <a:rPr kumimoji="0" lang="en-US" sz="2800" b="0" i="0" u="none" strike="noStrike" kern="1200" cap="none" spc="-35" normalizeH="0" baseline="0" noProof="0" dirty="0">
                <a:ln>
                  <a:noFill/>
                </a:ln>
                <a:solidFill>
                  <a:srgbClr val="C00000"/>
                </a:solidFill>
                <a:effectLst/>
                <a:uLnTx/>
                <a:uFillTx/>
                <a:latin typeface="Trebuchet MS"/>
                <a:ea typeface="+mn-ea"/>
                <a:cs typeface="Trebuchet MS"/>
              </a:rPr>
              <a:t> </a:t>
            </a:r>
            <a:r>
              <a:rPr kumimoji="0" lang="en-US" sz="2800" b="0" i="0" u="none" strike="noStrike" kern="1200" cap="none" spc="0" normalizeH="0" baseline="0" noProof="0" dirty="0">
                <a:ln>
                  <a:noFill/>
                </a:ln>
                <a:solidFill>
                  <a:srgbClr val="C00000"/>
                </a:solidFill>
                <a:effectLst/>
                <a:uLnTx/>
                <a:uFillTx/>
                <a:latin typeface="Trebuchet MS"/>
                <a:ea typeface="+mn-ea"/>
                <a:cs typeface="Trebuchet MS"/>
              </a:rPr>
              <a:t>EX</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a:p>
            <a:pPr marL="355600" marR="0" lvl="0" indent="-342900" algn="l" defTabSz="914400" rtl="0" eaLnBrk="1" fontAlgn="auto" latinLnBrk="0" hangingPunct="1">
              <a:lnSpc>
                <a:spcPct val="100000"/>
              </a:lnSpc>
              <a:spcBef>
                <a:spcPts val="575"/>
              </a:spcBef>
              <a:spcAft>
                <a:spcPts val="0"/>
              </a:spcAft>
              <a:buClrTx/>
              <a:buSzTx/>
              <a:buFontTx/>
              <a:buChar char="•"/>
              <a:tabLst>
                <a:tab pos="354965" algn="l"/>
                <a:tab pos="355600" algn="l"/>
              </a:tabLst>
              <a:defRPr/>
            </a:pPr>
            <a:r>
              <a:rPr kumimoji="0" lang="en-US" sz="2800" b="0" i="0" u="none" strike="noStrike" kern="1200" cap="none" spc="-5" normalizeH="0" baseline="0" noProof="0" dirty="0">
                <a:ln>
                  <a:noFill/>
                </a:ln>
                <a:solidFill>
                  <a:srgbClr val="C00000"/>
                </a:solidFill>
                <a:effectLst/>
                <a:uLnTx/>
                <a:uFillTx/>
                <a:latin typeface="Trebuchet MS"/>
                <a:ea typeface="+mn-ea"/>
                <a:cs typeface="Trebuchet MS"/>
              </a:rPr>
              <a:t>Impaired</a:t>
            </a:r>
            <a:r>
              <a:rPr kumimoji="0" lang="en-US" sz="2800" b="0" i="0" u="none" strike="noStrike" kern="1200" cap="none" spc="-45" normalizeH="0" baseline="0" noProof="0" dirty="0">
                <a:ln>
                  <a:noFill/>
                </a:ln>
                <a:solidFill>
                  <a:srgbClr val="C00000"/>
                </a:solidFill>
                <a:effectLst/>
                <a:uLnTx/>
                <a:uFillTx/>
                <a:latin typeface="Trebuchet MS"/>
                <a:ea typeface="+mn-ea"/>
                <a:cs typeface="Trebuchet MS"/>
              </a:rPr>
              <a:t> </a:t>
            </a:r>
            <a:r>
              <a:rPr kumimoji="0" lang="en-US" sz="2800" b="0" i="0" u="none" strike="noStrike" kern="1200" cap="none" spc="-10" normalizeH="0" baseline="0" noProof="0" dirty="0">
                <a:ln>
                  <a:noFill/>
                </a:ln>
                <a:solidFill>
                  <a:srgbClr val="C00000"/>
                </a:solidFill>
                <a:effectLst/>
                <a:uLnTx/>
                <a:uFillTx/>
                <a:latin typeface="Trebuchet MS"/>
                <a:ea typeface="+mn-ea"/>
                <a:cs typeface="Trebuchet MS"/>
              </a:rPr>
              <a:t>Vision</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a:p>
            <a:pPr marL="355600" marR="0" lvl="0" indent="-342900" algn="l" defTabSz="914400" rtl="0" eaLnBrk="1" fontAlgn="auto" latinLnBrk="0" hangingPunct="1">
              <a:lnSpc>
                <a:spcPct val="100000"/>
              </a:lnSpc>
              <a:spcBef>
                <a:spcPts val="575"/>
              </a:spcBef>
              <a:spcAft>
                <a:spcPts val="0"/>
              </a:spcAft>
              <a:buClrTx/>
              <a:buSzTx/>
              <a:buFontTx/>
              <a:buChar char="•"/>
              <a:tabLst>
                <a:tab pos="354965" algn="l"/>
                <a:tab pos="355600" algn="l"/>
              </a:tabLst>
              <a:defRPr/>
            </a:pPr>
            <a:r>
              <a:rPr kumimoji="0" lang="en-US" sz="2800" b="0" i="0" u="none" strike="noStrike" kern="1200" cap="none" spc="-5" normalizeH="0" baseline="0" noProof="0" dirty="0">
                <a:ln>
                  <a:noFill/>
                </a:ln>
                <a:solidFill>
                  <a:srgbClr val="C00000"/>
                </a:solidFill>
                <a:effectLst/>
                <a:uLnTx/>
                <a:uFillTx/>
                <a:latin typeface="Trebuchet MS"/>
                <a:ea typeface="+mn-ea"/>
                <a:cs typeface="Trebuchet MS"/>
              </a:rPr>
              <a:t>GLAUCOMA</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a:p>
            <a:pPr marL="355600" marR="0" lvl="0" indent="-342900" algn="l" defTabSz="914400" rtl="0" eaLnBrk="1" fontAlgn="auto" latinLnBrk="0" hangingPunct="1">
              <a:lnSpc>
                <a:spcPct val="100000"/>
              </a:lnSpc>
              <a:spcBef>
                <a:spcPts val="575"/>
              </a:spcBef>
              <a:spcAft>
                <a:spcPts val="0"/>
              </a:spcAft>
              <a:buClrTx/>
              <a:buSzTx/>
              <a:buFontTx/>
              <a:buChar char="•"/>
              <a:tabLst>
                <a:tab pos="354965" algn="l"/>
                <a:tab pos="355600" algn="l"/>
              </a:tabLst>
              <a:defRPr/>
            </a:pPr>
            <a:r>
              <a:rPr kumimoji="0" lang="en-US" sz="2800" b="0" i="0" u="none" strike="noStrike" kern="1200" cap="none" spc="-5" normalizeH="0" baseline="0" noProof="0" dirty="0">
                <a:ln>
                  <a:noFill/>
                </a:ln>
                <a:solidFill>
                  <a:srgbClr val="C00000"/>
                </a:solidFill>
                <a:effectLst/>
                <a:uLnTx/>
                <a:uFillTx/>
                <a:latin typeface="Trebuchet MS"/>
                <a:ea typeface="+mn-ea"/>
                <a:cs typeface="Trebuchet MS"/>
              </a:rPr>
              <a:t>CATARACT</a:t>
            </a:r>
            <a:endParaRPr lang="ar-SA" dirty="0"/>
          </a:p>
        </p:txBody>
      </p:sp>
    </p:spTree>
    <p:extLst>
      <p:ext uri="{BB962C8B-B14F-4D97-AF65-F5344CB8AC3E}">
        <p14:creationId xmlns:p14="http://schemas.microsoft.com/office/powerpoint/2010/main" val="3809751897"/>
      </p:ext>
    </p:extLst>
  </p:cSld>
  <p:clrMapOvr>
    <a:masterClrMapping/>
  </p:clrMapOvr>
  <p:transition>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07C9F3BE-54F0-4F58-B99A-0D455256C67B}"/>
              </a:ext>
            </a:extLst>
          </p:cNvPr>
          <p:cNvPicPr>
            <a:picLocks noGrp="1" noChangeAspect="1"/>
          </p:cNvPicPr>
          <p:nvPr>
            <p:ph idx="1"/>
          </p:nvPr>
        </p:nvPicPr>
        <p:blipFill>
          <a:blip r:embed="rId2"/>
          <a:stretch>
            <a:fillRect/>
          </a:stretch>
        </p:blipFill>
        <p:spPr>
          <a:xfrm>
            <a:off x="604911" y="660400"/>
            <a:ext cx="10972800" cy="5853113"/>
          </a:xfrm>
          <a:prstGeom prst="rect">
            <a:avLst/>
          </a:prstGeom>
        </p:spPr>
      </p:pic>
    </p:spTree>
    <p:extLst>
      <p:ext uri="{BB962C8B-B14F-4D97-AF65-F5344CB8AC3E}">
        <p14:creationId xmlns:p14="http://schemas.microsoft.com/office/powerpoint/2010/main" val="605961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273782-91A1-4E78-BBA3-FB1BB2140877}"/>
              </a:ext>
            </a:extLst>
          </p:cNvPr>
          <p:cNvSpPr>
            <a:spLocks noGrp="1"/>
          </p:cNvSpPr>
          <p:nvPr>
            <p:ph idx="1"/>
          </p:nvPr>
        </p:nvSpPr>
        <p:spPr>
          <a:xfrm>
            <a:off x="633046" y="689318"/>
            <a:ext cx="10916529" cy="5809956"/>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a:buNone/>
            </a:pPr>
            <a:r>
              <a:rPr lang="en-US" sz="3200" b="1" dirty="0">
                <a:solidFill>
                  <a:srgbClr val="C00000"/>
                </a:solidFill>
                <a:latin typeface="Times New Roman" panose="02020603050405020304" pitchFamily="18" charset="0"/>
                <a:cs typeface="Times New Roman" panose="02020603050405020304" pitchFamily="18" charset="0"/>
              </a:rPr>
              <a:t>3- Normal-tension glaucoma:</a:t>
            </a:r>
          </a:p>
          <a:p>
            <a:pPr marL="68580" indent="0" algn="just" rtl="0">
              <a:lnSpc>
                <a:spcPct val="150000"/>
              </a:lnSpc>
              <a:buNone/>
            </a:pPr>
            <a:r>
              <a:rPr lang="en-US" sz="2800" dirty="0">
                <a:latin typeface="Times New Roman" panose="02020603050405020304" pitchFamily="18" charset="0"/>
                <a:cs typeface="Times New Roman" panose="02020603050405020304" pitchFamily="18" charset="0"/>
              </a:rPr>
              <a:t>the optic nerve becomes damaged even though the eye pressure is within the normal range.</a:t>
            </a:r>
          </a:p>
          <a:p>
            <a:pPr marL="68580" indent="0" algn="just" rtl="0">
              <a:lnSpc>
                <a:spcPct val="150000"/>
              </a:lnSpc>
              <a:buNone/>
            </a:pPr>
            <a:r>
              <a:rPr lang="en-US" sz="2800" dirty="0">
                <a:latin typeface="Times New Roman" panose="02020603050405020304" pitchFamily="18" charset="0"/>
                <a:cs typeface="Times New Roman" panose="02020603050405020304" pitchFamily="18" charset="0"/>
              </a:rPr>
              <a:t>No one knows the exact reason for this. A  patient may have </a:t>
            </a:r>
            <a:r>
              <a:rPr lang="en-US" sz="2800" b="1" dirty="0">
                <a:solidFill>
                  <a:srgbClr val="FF0000"/>
                </a:solidFill>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sensitive optic nerve</a:t>
            </a:r>
            <a:r>
              <a:rPr lang="en-US" sz="2800" dirty="0">
                <a:latin typeface="Times New Roman" panose="02020603050405020304" pitchFamily="18" charset="0"/>
                <a:cs typeface="Times New Roman" panose="02020603050405020304" pitchFamily="18" charset="0"/>
              </a:rPr>
              <a:t> or may have </a:t>
            </a:r>
            <a:r>
              <a:rPr lang="en-US" sz="2800" b="1" dirty="0">
                <a:solidFill>
                  <a:srgbClr val="FF0000"/>
                </a:solidFill>
                <a:latin typeface="Times New Roman" panose="02020603050405020304" pitchFamily="18" charset="0"/>
                <a:cs typeface="Times New Roman" panose="02020603050405020304" pitchFamily="18" charset="0"/>
              </a:rPr>
              <a:t>less blood being supplied </a:t>
            </a:r>
            <a:r>
              <a:rPr lang="en-US" sz="2800" dirty="0">
                <a:latin typeface="Times New Roman" panose="02020603050405020304" pitchFamily="18" charset="0"/>
                <a:cs typeface="Times New Roman" panose="02020603050405020304" pitchFamily="18" charset="0"/>
              </a:rPr>
              <a:t>to the optic nerve. This may be caused by </a:t>
            </a:r>
            <a:r>
              <a:rPr lang="en-US" sz="2800" b="1" dirty="0">
                <a:solidFill>
                  <a:srgbClr val="FF0000"/>
                </a:solidFill>
                <a:latin typeface="Times New Roman" panose="02020603050405020304" pitchFamily="18" charset="0"/>
                <a:cs typeface="Times New Roman" panose="02020603050405020304" pitchFamily="18" charset="0"/>
              </a:rPr>
              <a:t>atherosclerosis</a:t>
            </a:r>
            <a:r>
              <a:rPr lang="en-US" sz="2800" dirty="0">
                <a:latin typeface="Times New Roman" panose="02020603050405020304" pitchFamily="18" charset="0"/>
                <a:cs typeface="Times New Roman" panose="02020603050405020304" pitchFamily="18" charset="0"/>
              </a:rPr>
              <a:t> or other conditions that impair circulation. </a:t>
            </a:r>
          </a:p>
          <a:p>
            <a:pPr marL="68580" indent="0" algn="l">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005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273782-91A1-4E78-BBA3-FB1BB2140877}"/>
              </a:ext>
            </a:extLst>
          </p:cNvPr>
          <p:cNvSpPr>
            <a:spLocks noGrp="1"/>
          </p:cNvSpPr>
          <p:nvPr>
            <p:ph idx="1"/>
          </p:nvPr>
        </p:nvSpPr>
        <p:spPr>
          <a:xfrm>
            <a:off x="633046" y="689318"/>
            <a:ext cx="10916529" cy="5809956"/>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a:buNone/>
            </a:pPr>
            <a:r>
              <a:rPr lang="en-US" sz="3200" b="1" dirty="0">
                <a:solidFill>
                  <a:srgbClr val="C00000"/>
                </a:solidFill>
                <a:latin typeface="Times New Roman" panose="02020603050405020304" pitchFamily="18" charset="0"/>
                <a:cs typeface="Times New Roman" panose="02020603050405020304" pitchFamily="18" charset="0"/>
              </a:rPr>
              <a:t>4- Pigmentary glaucoma</a:t>
            </a:r>
          </a:p>
          <a:p>
            <a:pPr marL="68580" indent="0" algn="just" rtl="0">
              <a:lnSpc>
                <a:spcPct val="150000"/>
              </a:lnSpc>
              <a:buNone/>
            </a:pPr>
            <a:r>
              <a:rPr lang="en-US" sz="2800" dirty="0">
                <a:latin typeface="Times New Roman" panose="02020603050405020304" pitchFamily="18" charset="0"/>
                <a:cs typeface="Times New Roman" panose="02020603050405020304" pitchFamily="18" charset="0"/>
              </a:rPr>
              <a:t>pigment granules from the iris build up in the drainage channels, slowing or blocking fluid exiting the eye.</a:t>
            </a:r>
          </a:p>
          <a:p>
            <a:pPr marL="68580" indent="0" algn="just" rtl="0">
              <a:lnSpc>
                <a:spcPct val="150000"/>
              </a:lnSpc>
              <a:buNone/>
            </a:pPr>
            <a:r>
              <a:rPr lang="en-US" sz="2800" dirty="0">
                <a:latin typeface="Times New Roman" panose="02020603050405020304" pitchFamily="18" charset="0"/>
                <a:cs typeface="Times New Roman" panose="02020603050405020304" pitchFamily="18" charset="0"/>
              </a:rPr>
              <a:t>Activities such as jogging sometimes stir up the pigment granules, depositing them on the trabecular meshwork and causing intermittent pressure elevations.</a:t>
            </a:r>
          </a:p>
          <a:p>
            <a:pPr marL="68580" indent="0" algn="l">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889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8315C-6A02-44C8-A6A5-06E274DF2351}"/>
              </a:ext>
            </a:extLst>
          </p:cNvPr>
          <p:cNvSpPr>
            <a:spLocks noGrp="1"/>
          </p:cNvSpPr>
          <p:nvPr>
            <p:ph idx="1"/>
          </p:nvPr>
        </p:nvSpPr>
        <p:spPr>
          <a:xfrm>
            <a:off x="647114" y="661182"/>
            <a:ext cx="10916529" cy="5852160"/>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marL="68580" indent="0" algn="just" rtl="0">
              <a:lnSpc>
                <a:spcPct val="170000"/>
              </a:lnSpc>
              <a:buNone/>
            </a:pP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Risk factors</a:t>
            </a:r>
          </a:p>
          <a:p>
            <a:pPr marL="68580" indent="0" algn="just" rtl="0">
              <a:lnSpc>
                <a:spcPct val="170000"/>
              </a:lnSpc>
              <a:buNone/>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1- A family history of glaucoma</a:t>
            </a:r>
          </a:p>
          <a:p>
            <a:pPr marL="68580" indent="0" algn="just" rtl="0">
              <a:lnSpc>
                <a:spcPct val="170000"/>
              </a:lnSpc>
              <a:buNone/>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2- Age (60 and over, or age 40 and over for African  Americans)</a:t>
            </a:r>
          </a:p>
          <a:p>
            <a:pPr marL="68580" indent="0" algn="just" rtl="0">
              <a:lnSpc>
                <a:spcPct val="170000"/>
              </a:lnSpc>
              <a:buNone/>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3- Increased eye pressure</a:t>
            </a:r>
          </a:p>
          <a:p>
            <a:pPr marL="68580" indent="0" algn="just" rtl="0">
              <a:lnSpc>
                <a:spcPct val="170000"/>
              </a:lnSpc>
              <a:buNone/>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4- Thin cornea</a:t>
            </a:r>
          </a:p>
          <a:p>
            <a:pPr marL="68580" indent="0" algn="just" rtl="0">
              <a:lnSpc>
                <a:spcPct val="170000"/>
              </a:lnSpc>
              <a:buNone/>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5- Very severe nearsightedness</a:t>
            </a:r>
          </a:p>
          <a:p>
            <a:pPr marL="68580" indent="0" algn="just" rtl="0">
              <a:lnSpc>
                <a:spcPct val="170000"/>
              </a:lnSpc>
              <a:buNone/>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6- Eye surgery or injury</a:t>
            </a:r>
          </a:p>
          <a:p>
            <a:pPr marL="68580" indent="0" algn="just" rtl="0">
              <a:lnSpc>
                <a:spcPct val="170000"/>
              </a:lnSpc>
              <a:buNone/>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7- High blood pressure or cardiovascular disease</a:t>
            </a:r>
          </a:p>
          <a:p>
            <a:pPr marL="68580" indent="0" algn="just" rtl="0">
              <a:lnSpc>
                <a:spcPct val="170000"/>
              </a:lnSpc>
              <a:buNone/>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8- Diabetes</a:t>
            </a:r>
          </a:p>
          <a:p>
            <a:pPr marL="68580" indent="0" algn="just" rtl="0">
              <a:lnSpc>
                <a:spcPct val="170000"/>
              </a:lnSpc>
              <a:buNone/>
            </a:pP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68580" indent="0" algn="just" rtl="0">
              <a:lnSpc>
                <a:spcPct val="170000"/>
              </a:lnSpc>
              <a:buNone/>
            </a:pP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6934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8315C-6A02-44C8-A6A5-06E274DF2351}"/>
              </a:ext>
            </a:extLst>
          </p:cNvPr>
          <p:cNvSpPr>
            <a:spLocks noGrp="1"/>
          </p:cNvSpPr>
          <p:nvPr>
            <p:ph idx="1"/>
          </p:nvPr>
        </p:nvSpPr>
        <p:spPr>
          <a:xfrm>
            <a:off x="647114" y="661182"/>
            <a:ext cx="10916529" cy="5852160"/>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70000"/>
              </a:lnSpc>
              <a:buNone/>
            </a:pP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Clinical Manifestations</a:t>
            </a:r>
          </a:p>
          <a:p>
            <a:pPr algn="just" rtl="0">
              <a:lnSpc>
                <a:spcPct val="170000"/>
              </a:lnSpc>
              <a:buFont typeface="Wingdings" panose="05000000000000000000" pitchFamily="2" charset="2"/>
              <a:buChar char="q"/>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Often,  no symptoms appear until the optic nerve has been significantly damaged. That's why this  disease is often called a </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a:ln>
                  <a:noFill/>
                </a:ln>
                <a:solidFill>
                  <a:srgbClr val="C00000"/>
                </a:solidFill>
                <a:uLnTx/>
                <a:uFillTx/>
                <a:latin typeface="Times New Roman" panose="02020603050405020304" pitchFamily="18" charset="0"/>
                <a:ea typeface="Calibri" panose="020F0502020204030204" pitchFamily="34" charset="0"/>
                <a:cs typeface="Times New Roman" panose="02020603050405020304" pitchFamily="18" charset="0"/>
              </a:rPr>
              <a:t>silent thief of the sight “</a:t>
            </a:r>
          </a:p>
          <a:p>
            <a:pPr algn="just" rtl="0">
              <a:lnSpc>
                <a:spcPct val="170000"/>
              </a:lnSpc>
              <a:buFont typeface="Wingdings" panose="05000000000000000000" pitchFamily="2" charset="2"/>
              <a:buChar char="q"/>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In its later stages, glaucoma causes blind spots to appear in the peripheral (side) and central vision.</a:t>
            </a:r>
          </a:p>
          <a:p>
            <a:pPr marL="68580" indent="0" algn="just" rtl="0">
              <a:lnSpc>
                <a:spcPct val="170000"/>
              </a:lnSpc>
              <a:buNone/>
            </a:pP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5806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8315C-6A02-44C8-A6A5-06E274DF2351}"/>
              </a:ext>
            </a:extLst>
          </p:cNvPr>
          <p:cNvSpPr>
            <a:spLocks noGrp="1"/>
          </p:cNvSpPr>
          <p:nvPr>
            <p:ph idx="1"/>
          </p:nvPr>
        </p:nvSpPr>
        <p:spPr>
          <a:xfrm>
            <a:off x="647114" y="661182"/>
            <a:ext cx="10916529" cy="5852160"/>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70000"/>
              </a:lnSpc>
              <a:buNone/>
            </a:pP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Clinical Manifestations</a:t>
            </a:r>
          </a:p>
          <a:p>
            <a:pPr algn="just" rtl="0">
              <a:lnSpc>
                <a:spcPct val="170000"/>
              </a:lnSpc>
              <a:buFont typeface="Wingdings" panose="05000000000000000000" pitchFamily="2" charset="2"/>
              <a:buChar char="q"/>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Severe pain in the eye or forehead  </a:t>
            </a:r>
          </a:p>
          <a:p>
            <a:pPr algn="just" rtl="0">
              <a:lnSpc>
                <a:spcPct val="170000"/>
              </a:lnSpc>
              <a:buFont typeface="Wingdings" panose="05000000000000000000" pitchFamily="2" charset="2"/>
              <a:buChar char="q"/>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Blurred or reduced vision</a:t>
            </a:r>
          </a:p>
          <a:p>
            <a:pPr algn="just" rtl="0">
              <a:lnSpc>
                <a:spcPct val="170000"/>
              </a:lnSpc>
              <a:buFont typeface="Wingdings" panose="05000000000000000000" pitchFamily="2" charset="2"/>
              <a:buChar char="q"/>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Nausea and vomiting  </a:t>
            </a:r>
          </a:p>
          <a:p>
            <a:pPr algn="just" rtl="0">
              <a:lnSpc>
                <a:spcPct val="170000"/>
              </a:lnSpc>
              <a:buFont typeface="Wingdings" panose="05000000000000000000" pitchFamily="2" charset="2"/>
              <a:buChar char="q"/>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Headache</a:t>
            </a:r>
          </a:p>
          <a:p>
            <a:pPr algn="just" rtl="0">
              <a:lnSpc>
                <a:spcPct val="170000"/>
              </a:lnSpc>
              <a:buFont typeface="Wingdings" panose="05000000000000000000" pitchFamily="2" charset="2"/>
              <a:buChar char="q"/>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Eye redness</a:t>
            </a:r>
          </a:p>
          <a:p>
            <a:pPr algn="just" rtl="0">
              <a:lnSpc>
                <a:spcPct val="170000"/>
              </a:lnSpc>
              <a:buFont typeface="Wingdings" panose="05000000000000000000" pitchFamily="2" charset="2"/>
              <a:buChar char="q"/>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Halos around lights</a:t>
            </a:r>
          </a:p>
          <a:p>
            <a:pPr marL="68580" indent="0" algn="just" rtl="0">
              <a:lnSpc>
                <a:spcPct val="170000"/>
              </a:lnSpc>
              <a:buNone/>
            </a:pP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4616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8315C-6A02-44C8-A6A5-06E274DF2351}"/>
              </a:ext>
            </a:extLst>
          </p:cNvPr>
          <p:cNvSpPr>
            <a:spLocks noGrp="1"/>
          </p:cNvSpPr>
          <p:nvPr>
            <p:ph idx="1"/>
          </p:nvPr>
        </p:nvSpPr>
        <p:spPr>
          <a:xfrm>
            <a:off x="647114" y="661182"/>
            <a:ext cx="10916529" cy="5852160"/>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70000"/>
              </a:lnSpc>
              <a:buNone/>
            </a:pP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Diagnosis</a:t>
            </a:r>
          </a:p>
          <a:p>
            <a:pPr marL="68580" indent="0" algn="just" rtl="0">
              <a:buNone/>
            </a:pP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Before the exam, the doctor may use eye drops to dilate (widen) and/or numb the pupils, this allows more light into the eye and makes it easier for the ophthalmologist to see.</a:t>
            </a:r>
          </a:p>
          <a:p>
            <a:pPr marL="68580" indent="0" algn="just" rtl="0">
              <a:lnSpc>
                <a:spcPct val="170000"/>
              </a:lnSpc>
              <a:buNone/>
            </a:pPr>
            <a:r>
              <a:rPr kumimoji="0" lang="en-US" b="1" i="0" u="none" strike="noStrike" kern="1200" cap="none" spc="0" normalizeH="0" baseline="0" noProof="0" dirty="0">
                <a:ln>
                  <a:noFill/>
                </a:ln>
                <a:solidFill>
                  <a:srgbClr val="C00000"/>
                </a:solidFill>
                <a:uLnTx/>
                <a:uFillTx/>
                <a:latin typeface="Times New Roman" panose="02020603050405020304" pitchFamily="18" charset="0"/>
                <a:ea typeface="Calibri" panose="020F0502020204030204" pitchFamily="34" charset="0"/>
                <a:cs typeface="Times New Roman" panose="02020603050405020304" pitchFamily="18" charset="0"/>
              </a:rPr>
              <a:t>1- Tonometry: this detects elevated IOP (&gt;10 to 20  mmHg)</a:t>
            </a:r>
          </a:p>
          <a:p>
            <a:pPr marL="68580" indent="0" algn="just" rtl="0">
              <a:lnSpc>
                <a:spcPct val="170000"/>
              </a:lnSpc>
              <a:buNone/>
            </a:pP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2C9A623-4F66-4E5F-A6D1-9FD0A3B03F5C}"/>
              </a:ext>
            </a:extLst>
          </p:cNvPr>
          <p:cNvPicPr>
            <a:picLocks noChangeAspect="1"/>
          </p:cNvPicPr>
          <p:nvPr/>
        </p:nvPicPr>
        <p:blipFill>
          <a:blip r:embed="rId2"/>
          <a:stretch>
            <a:fillRect/>
          </a:stretch>
        </p:blipFill>
        <p:spPr>
          <a:xfrm>
            <a:off x="2405575" y="3429000"/>
            <a:ext cx="5922499" cy="3084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5102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8315C-6A02-44C8-A6A5-06E274DF2351}"/>
              </a:ext>
            </a:extLst>
          </p:cNvPr>
          <p:cNvSpPr>
            <a:spLocks noGrp="1"/>
          </p:cNvSpPr>
          <p:nvPr>
            <p:ph idx="1"/>
          </p:nvPr>
        </p:nvSpPr>
        <p:spPr>
          <a:xfrm>
            <a:off x="647114" y="661182"/>
            <a:ext cx="10916529" cy="5852160"/>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70000"/>
              </a:lnSpc>
              <a:buNone/>
            </a:pPr>
            <a:r>
              <a:rPr kumimoji="0" lang="en-US" sz="2800" b="1" i="0" u="none" strike="noStrike" kern="1200" cap="none" spc="0" normalizeH="0" baseline="0" noProof="0" dirty="0">
                <a:ln>
                  <a:noFill/>
                </a:ln>
                <a:solidFill>
                  <a:srgbClr val="C00000"/>
                </a:solidFill>
                <a:uLnTx/>
                <a:uFillTx/>
                <a:latin typeface="Times New Roman" panose="02020603050405020304" pitchFamily="18" charset="0"/>
                <a:ea typeface="Calibri" panose="020F0502020204030204" pitchFamily="34" charset="0"/>
                <a:cs typeface="Times New Roman" panose="02020603050405020304" pitchFamily="18" charset="0"/>
              </a:rPr>
              <a:t>2- Pachymetry: </a:t>
            </a: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measures the thickness of the cornea—the clear front part of the eye.</a:t>
            </a:r>
            <a:endParaRPr kumimoji="0" lang="en-US" sz="32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FFF3847-32AA-449B-8B53-59E6B31EA051}"/>
              </a:ext>
            </a:extLst>
          </p:cNvPr>
          <p:cNvPicPr>
            <a:picLocks noChangeAspect="1"/>
          </p:cNvPicPr>
          <p:nvPr/>
        </p:nvPicPr>
        <p:blipFill>
          <a:blip r:embed="rId2"/>
          <a:stretch>
            <a:fillRect/>
          </a:stretch>
        </p:blipFill>
        <p:spPr>
          <a:xfrm>
            <a:off x="2550868" y="2236762"/>
            <a:ext cx="7090263" cy="4121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191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8315C-6A02-44C8-A6A5-06E274DF2351}"/>
              </a:ext>
            </a:extLst>
          </p:cNvPr>
          <p:cNvSpPr>
            <a:spLocks noGrp="1"/>
          </p:cNvSpPr>
          <p:nvPr>
            <p:ph idx="1"/>
          </p:nvPr>
        </p:nvSpPr>
        <p:spPr>
          <a:xfrm>
            <a:off x="647114" y="661181"/>
            <a:ext cx="10916529" cy="5866227"/>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70000"/>
              </a:lnSpc>
              <a:buNone/>
            </a:pPr>
            <a:r>
              <a:rPr kumimoji="0" lang="en-US" sz="2800" b="1" i="0" u="none" strike="noStrike" kern="1200" cap="none" spc="0" normalizeH="0" baseline="0" noProof="0" dirty="0">
                <a:ln>
                  <a:noFill/>
                </a:ln>
                <a:solidFill>
                  <a:srgbClr val="C00000"/>
                </a:solidFill>
                <a:uLnTx/>
                <a:uFillTx/>
                <a:latin typeface="Times New Roman" panose="02020603050405020304" pitchFamily="18" charset="0"/>
                <a:ea typeface="Calibri" panose="020F0502020204030204" pitchFamily="34" charset="0"/>
                <a:cs typeface="Times New Roman" panose="02020603050405020304" pitchFamily="18" charset="0"/>
              </a:rPr>
              <a:t>3- Gonioscopy: </a:t>
            </a: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places a special mirrored lens into the eye to help the doctor see the angle between the cornea and iris.</a:t>
            </a:r>
          </a:p>
          <a:p>
            <a:pPr marL="68580" indent="0" algn="just" rtl="0">
              <a:lnSpc>
                <a:spcPct val="170000"/>
              </a:lnSpc>
              <a:buNone/>
            </a:pPr>
            <a:endParaRPr kumimoji="0" lang="en-US" sz="32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BA44B8A8-14F8-4B63-87AE-4FC90633D0F8}"/>
              </a:ext>
            </a:extLst>
          </p:cNvPr>
          <p:cNvPicPr>
            <a:picLocks noChangeAspect="1"/>
          </p:cNvPicPr>
          <p:nvPr/>
        </p:nvPicPr>
        <p:blipFill>
          <a:blip r:embed="rId2"/>
          <a:stretch>
            <a:fillRect/>
          </a:stretch>
        </p:blipFill>
        <p:spPr>
          <a:xfrm>
            <a:off x="1560183" y="2377441"/>
            <a:ext cx="9071634" cy="4023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0475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8315C-6A02-44C8-A6A5-06E274DF2351}"/>
              </a:ext>
            </a:extLst>
          </p:cNvPr>
          <p:cNvSpPr>
            <a:spLocks noGrp="1"/>
          </p:cNvSpPr>
          <p:nvPr>
            <p:ph idx="1"/>
          </p:nvPr>
        </p:nvSpPr>
        <p:spPr>
          <a:xfrm>
            <a:off x="647114" y="661181"/>
            <a:ext cx="10916529" cy="5866227"/>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just" rtl="0">
              <a:lnSpc>
                <a:spcPct val="170000"/>
              </a:lnSpc>
              <a:buNone/>
            </a:pPr>
            <a:r>
              <a:rPr kumimoji="0" lang="en-US" sz="2800" b="1" i="0" u="none" strike="noStrike" kern="1200" cap="none" spc="0" normalizeH="0" baseline="0" noProof="0" dirty="0">
                <a:ln>
                  <a:noFill/>
                </a:ln>
                <a:solidFill>
                  <a:srgbClr val="C00000"/>
                </a:solidFill>
                <a:uLnTx/>
                <a:uFillTx/>
                <a:latin typeface="Times New Roman" panose="02020603050405020304" pitchFamily="18" charset="0"/>
                <a:ea typeface="Calibri" panose="020F0502020204030204" pitchFamily="34" charset="0"/>
                <a:cs typeface="Times New Roman" panose="02020603050405020304" pitchFamily="18" charset="0"/>
              </a:rPr>
              <a:t>4- Visual field test: </a:t>
            </a: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measures the peripheral (side)  vision.</a:t>
            </a:r>
          </a:p>
          <a:p>
            <a:pPr marL="68580" indent="0" algn="just" rtl="0">
              <a:lnSpc>
                <a:spcPct val="170000"/>
              </a:lnSpc>
              <a:buNone/>
            </a:pPr>
            <a:r>
              <a:rPr kumimoji="0" lang="en-US" sz="2800" b="1" i="0" u="none" strike="noStrike" kern="1200" cap="none" spc="0" normalizeH="0" baseline="0" noProof="0" dirty="0">
                <a:ln>
                  <a:noFill/>
                </a:ln>
                <a:solidFill>
                  <a:srgbClr val="C00000"/>
                </a:solidFill>
                <a:uLnTx/>
                <a:uFillTx/>
                <a:latin typeface="Times New Roman" panose="02020603050405020304" pitchFamily="18" charset="0"/>
                <a:ea typeface="Calibri" panose="020F0502020204030204" pitchFamily="34" charset="0"/>
                <a:cs typeface="Times New Roman" panose="02020603050405020304" pitchFamily="18" charset="0"/>
              </a:rPr>
              <a:t>5- Dilated eye exam: </a:t>
            </a:r>
            <a:r>
              <a:rPr kumimoji="0" lang="en-US" sz="28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rPr>
              <a:t>uses light and magnifying glass to check for damage to the optic nerve. </a:t>
            </a:r>
          </a:p>
          <a:p>
            <a:pPr marL="68580" indent="0" algn="just" rtl="0">
              <a:lnSpc>
                <a:spcPct val="170000"/>
              </a:lnSpc>
              <a:buNone/>
            </a:pPr>
            <a:endParaRPr kumimoji="0" lang="en-US" sz="3200" i="0" u="none" strike="noStrike" kern="1200" cap="none" spc="0" normalizeH="0" baseline="0" noProof="0" dirty="0">
              <a:ln>
                <a:noFill/>
              </a:ln>
              <a:solidFill>
                <a:schemeClr val="tx1"/>
              </a:solidFill>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9A2CF9E-72FD-4D00-AD3A-F3486261AF5A}"/>
              </a:ext>
            </a:extLst>
          </p:cNvPr>
          <p:cNvPicPr>
            <a:picLocks noChangeAspect="1"/>
          </p:cNvPicPr>
          <p:nvPr/>
        </p:nvPicPr>
        <p:blipFill>
          <a:blip r:embed="rId2"/>
          <a:stretch>
            <a:fillRect/>
          </a:stretch>
        </p:blipFill>
        <p:spPr>
          <a:xfrm>
            <a:off x="2133256" y="2926080"/>
            <a:ext cx="7925487" cy="36013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6376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680033" y="332016"/>
            <a:ext cx="5415968"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en-US" sz="44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Gabriola" pitchFamily="82" charset="0"/>
                <a:ea typeface="+mj-ea"/>
                <a:cs typeface="+mj-cs"/>
              </a:rPr>
              <a:t>External Structures of the Eye</a:t>
            </a:r>
            <a:endParaRPr lang="ar-SA" sz="48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Gabriola" pitchFamily="82" charset="0"/>
              <a:ea typeface="+mj-ea"/>
              <a:cs typeface="+mj-cs"/>
            </a:endParaRPr>
          </a:p>
        </p:txBody>
      </p:sp>
      <p:pic>
        <p:nvPicPr>
          <p:cNvPr id="3" name="Picture 2">
            <a:extLst>
              <a:ext uri="{FF2B5EF4-FFF2-40B4-BE49-F238E27FC236}">
                <a16:creationId xmlns:a16="http://schemas.microsoft.com/office/drawing/2014/main" id="{88AB13BE-CF30-4770-81A6-254D1D37CAC6}"/>
              </a:ext>
            </a:extLst>
          </p:cNvPr>
          <p:cNvPicPr>
            <a:picLocks noChangeAspect="1"/>
          </p:cNvPicPr>
          <p:nvPr/>
        </p:nvPicPr>
        <p:blipFill>
          <a:blip r:embed="rId2"/>
          <a:stretch>
            <a:fillRect/>
          </a:stretch>
        </p:blipFill>
        <p:spPr>
          <a:xfrm>
            <a:off x="2264897" y="1406768"/>
            <a:ext cx="7920111" cy="48252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577559"/>
      </p:ext>
    </p:extLst>
  </p:cSld>
  <p:clrMapOvr>
    <a:masterClrMapping/>
  </p:clrMapOvr>
  <p:transition>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829994" y="717452"/>
            <a:ext cx="10508565" cy="5542671"/>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68580" indent="0" algn="l" rtl="0">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Treatment</a:t>
            </a: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The goal is to prevent further optic nerve damage</a:t>
            </a: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Maintain IOP within a range unlikely to cause damage</a:t>
            </a: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Pharmacologic therapy</a:t>
            </a:r>
          </a:p>
          <a:p>
            <a:pPr marL="68580" indent="0" algn="l" rtl="0">
              <a:buNone/>
            </a:pPr>
            <a:endParaRPr lang="en-US" sz="2800" dirty="0">
              <a:solidFill>
                <a:schemeClr val="tx1"/>
              </a:solidFill>
              <a:latin typeface="Times New Roman" panose="02020603050405020304" pitchFamily="18" charset="0"/>
              <a:cs typeface="Times New Roman" panose="02020603050405020304" pitchFamily="18" charset="0"/>
            </a:endParaRP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Surgery</a:t>
            </a:r>
          </a:p>
          <a:p>
            <a:pPr marL="68580" indent="0" algn="l" rtl="0">
              <a:buNone/>
            </a:pPr>
            <a:r>
              <a:rPr lang="en-US" sz="2800" dirty="0">
                <a:solidFill>
                  <a:schemeClr val="tx1"/>
                </a:solidFill>
                <a:latin typeface="Times New Roman" panose="02020603050405020304" pitchFamily="18" charset="0"/>
                <a:cs typeface="Times New Roman" panose="02020603050405020304" pitchFamily="18" charset="0"/>
              </a:rPr>
              <a:t>-Laser trabeculoplasty (angle-open)</a:t>
            </a:r>
          </a:p>
          <a:p>
            <a:pPr marL="68580" indent="0" algn="l" rtl="0">
              <a:buNone/>
            </a:pPr>
            <a:r>
              <a:rPr lang="en-US" sz="2800" dirty="0">
                <a:solidFill>
                  <a:schemeClr val="tx1"/>
                </a:solidFill>
                <a:latin typeface="Times New Roman" panose="02020603050405020304" pitchFamily="18" charset="0"/>
                <a:cs typeface="Times New Roman" panose="02020603050405020304" pitchFamily="18" charset="0"/>
              </a:rPr>
              <a:t>-Laser iridotomy (angle-closure)</a:t>
            </a:r>
          </a:p>
          <a:p>
            <a:pPr marL="68580" indent="0" algn="l" rtl="0">
              <a:buNone/>
            </a:pPr>
            <a:r>
              <a:rPr lang="en-US" sz="2800" dirty="0">
                <a:solidFill>
                  <a:schemeClr val="tx1"/>
                </a:solidFill>
                <a:latin typeface="Times New Roman" panose="02020603050405020304" pitchFamily="18" charset="0"/>
                <a:cs typeface="Times New Roman" panose="02020603050405020304" pitchFamily="18" charset="0"/>
              </a:rPr>
              <a:t>-Filtering procedures</a:t>
            </a:r>
          </a:p>
          <a:p>
            <a:pPr marL="68580" indent="0" algn="l" rtl="0">
              <a:buNone/>
            </a:pPr>
            <a:r>
              <a:rPr lang="en-US" sz="2800" dirty="0">
                <a:solidFill>
                  <a:schemeClr val="tx1"/>
                </a:solidFill>
                <a:latin typeface="Times New Roman" panose="02020603050405020304" pitchFamily="18" charset="0"/>
                <a:cs typeface="Times New Roman" panose="02020603050405020304" pitchFamily="18" charset="0"/>
              </a:rPr>
              <a:t>-Trabeculectomy (bleb)</a:t>
            </a:r>
          </a:p>
          <a:p>
            <a:pPr marL="68580" indent="0" algn="l" rtl="0">
              <a:buNone/>
            </a:pPr>
            <a:r>
              <a:rPr lang="en-US" sz="2800" dirty="0">
                <a:solidFill>
                  <a:schemeClr val="tx1"/>
                </a:solidFill>
                <a:latin typeface="Times New Roman" panose="02020603050405020304" pitchFamily="18" charset="0"/>
                <a:cs typeface="Times New Roman" panose="02020603050405020304" pitchFamily="18" charset="0"/>
              </a:rPr>
              <a:t>-Drainage implants or shunts</a:t>
            </a:r>
          </a:p>
          <a:p>
            <a:pPr marL="68580" indent="0" algn="l" rtl="0">
              <a:buNone/>
            </a:pP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C97E5A1-965D-4575-97D0-A43A0EA98E12}"/>
              </a:ext>
            </a:extLst>
          </p:cNvPr>
          <p:cNvPicPr>
            <a:picLocks noChangeAspect="1"/>
          </p:cNvPicPr>
          <p:nvPr/>
        </p:nvPicPr>
        <p:blipFill>
          <a:blip r:embed="rId2"/>
          <a:stretch>
            <a:fillRect/>
          </a:stretch>
        </p:blipFill>
        <p:spPr>
          <a:xfrm>
            <a:off x="6096000" y="2700997"/>
            <a:ext cx="2921390" cy="2757268"/>
          </a:xfrm>
          <a:prstGeom prst="rect">
            <a:avLst/>
          </a:prstGeom>
        </p:spPr>
      </p:pic>
      <p:pic>
        <p:nvPicPr>
          <p:cNvPr id="8" name="Picture 7">
            <a:extLst>
              <a:ext uri="{FF2B5EF4-FFF2-40B4-BE49-F238E27FC236}">
                <a16:creationId xmlns:a16="http://schemas.microsoft.com/office/drawing/2014/main" id="{A894270D-E142-4E8C-9C53-4167D4CCF99B}"/>
              </a:ext>
            </a:extLst>
          </p:cNvPr>
          <p:cNvPicPr>
            <a:picLocks noChangeAspect="1"/>
          </p:cNvPicPr>
          <p:nvPr/>
        </p:nvPicPr>
        <p:blipFill>
          <a:blip r:embed="rId3"/>
          <a:stretch>
            <a:fillRect/>
          </a:stretch>
        </p:blipFill>
        <p:spPr>
          <a:xfrm>
            <a:off x="9172135" y="2685223"/>
            <a:ext cx="2166424" cy="2757268"/>
          </a:xfrm>
          <a:prstGeom prst="rect">
            <a:avLst/>
          </a:prstGeom>
        </p:spPr>
      </p:pic>
    </p:spTree>
    <p:extLst>
      <p:ext uri="{BB962C8B-B14F-4D97-AF65-F5344CB8AC3E}">
        <p14:creationId xmlns:p14="http://schemas.microsoft.com/office/powerpoint/2010/main" val="2493665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CB22708A-9D5B-4A9D-9D67-4B6145E5A2C1}"/>
              </a:ext>
            </a:extLst>
          </p:cNvPr>
          <p:cNvPicPr>
            <a:picLocks noGrp="1" noChangeAspect="1"/>
          </p:cNvPicPr>
          <p:nvPr>
            <p:ph idx="1"/>
          </p:nvPr>
        </p:nvPicPr>
        <p:blipFill>
          <a:blip r:embed="rId2"/>
          <a:stretch>
            <a:fillRect/>
          </a:stretch>
        </p:blipFill>
        <p:spPr>
          <a:xfrm>
            <a:off x="633045" y="717452"/>
            <a:ext cx="10944665" cy="57536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734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4688B02-25BA-4B78-8C83-254A1089300D}"/>
              </a:ext>
            </a:extLst>
          </p:cNvPr>
          <p:cNvPicPr>
            <a:picLocks noGrp="1" noChangeAspect="1"/>
          </p:cNvPicPr>
          <p:nvPr>
            <p:ph idx="1"/>
          </p:nvPr>
        </p:nvPicPr>
        <p:blipFill>
          <a:blip r:embed="rId2"/>
          <a:stretch>
            <a:fillRect/>
          </a:stretch>
        </p:blipFill>
        <p:spPr>
          <a:xfrm>
            <a:off x="633046" y="759655"/>
            <a:ext cx="5219113" cy="56974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0750991-FD49-4237-8F3F-ACAE4C7A2B00}"/>
              </a:ext>
            </a:extLst>
          </p:cNvPr>
          <p:cNvPicPr>
            <a:picLocks noChangeAspect="1"/>
          </p:cNvPicPr>
          <p:nvPr/>
        </p:nvPicPr>
        <p:blipFill>
          <a:blip r:embed="rId3"/>
          <a:stretch>
            <a:fillRect/>
          </a:stretch>
        </p:blipFill>
        <p:spPr>
          <a:xfrm>
            <a:off x="6231988" y="815925"/>
            <a:ext cx="4839286" cy="55848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1897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6F3DF8-3EB2-41F4-B8E0-CA26DBDF8C9B}"/>
              </a:ext>
            </a:extLst>
          </p:cNvPr>
          <p:cNvSpPr>
            <a:spLocks noGrp="1"/>
          </p:cNvSpPr>
          <p:nvPr>
            <p:ph idx="1"/>
          </p:nvPr>
        </p:nvSpPr>
        <p:spPr>
          <a:xfrm>
            <a:off x="633047" y="717452"/>
            <a:ext cx="10930596" cy="5809957"/>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Nursing Diagnosis </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Anxiety related to possible vision loss.</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Disturbed sensory perception related to visual impairment.</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Ineffective health maintenance related to knowledge deficit.</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Risk for injury related to impaired vision.</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Self-care deficit related to impaired vision. </a:t>
            </a:r>
          </a:p>
          <a:p>
            <a:pPr algn="just"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a:p>
            <a:pPr marL="68580" indent="0" algn="l">
              <a:buNone/>
            </a:pP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6128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351692"/>
            <a:ext cx="10916529" cy="6217920"/>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rtl="0">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Nursing Management</a:t>
            </a: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Patient education.</a:t>
            </a: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Focus on maintaining the therapeutic regimen for lifelong control of a chronic condition.</a:t>
            </a: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Emphasize the need for adherence to therapy and continued care to prevent further vision loss.</a:t>
            </a: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Provide education regarding the use and effects of medications.</a:t>
            </a: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Medications used for glaucoma may cause vision alterations and other side effects. The action and effects of medications need to be explained to promote compliance.</a:t>
            </a: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Provide support and interventions to aid the patient in adjusting to vision loss/potential vision loss.</a:t>
            </a:r>
          </a:p>
          <a:p>
            <a:pPr marL="68580" indent="0" algn="l" rtl="0">
              <a:buNone/>
            </a:pP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11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rtl="0">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Cataracts</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Opacity or cloudiness of the lens.</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Increased incidence with aging; by age 80 more than half of all Americans have cataracts.</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A leading cause of disability in the U.S.</a:t>
            </a:r>
          </a:p>
          <a:p>
            <a:pPr marL="68580" indent="0" algn="l" rtl="0">
              <a:buNone/>
            </a:pP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E3FCD1B-3BFC-4D10-9C31-E486B4E8F78E}"/>
              </a:ext>
            </a:extLst>
          </p:cNvPr>
          <p:cNvPicPr>
            <a:picLocks noChangeAspect="1"/>
          </p:cNvPicPr>
          <p:nvPr/>
        </p:nvPicPr>
        <p:blipFill>
          <a:blip r:embed="rId2"/>
          <a:stretch>
            <a:fillRect/>
          </a:stretch>
        </p:blipFill>
        <p:spPr>
          <a:xfrm>
            <a:off x="7005711" y="2940148"/>
            <a:ext cx="3629464" cy="3376246"/>
          </a:xfrm>
          <a:prstGeom prst="rect">
            <a:avLst/>
          </a:prstGeom>
        </p:spPr>
      </p:pic>
    </p:spTree>
    <p:extLst>
      <p:ext uri="{BB962C8B-B14F-4D97-AF65-F5344CB8AC3E}">
        <p14:creationId xmlns:p14="http://schemas.microsoft.com/office/powerpoint/2010/main" val="2198234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rtl="0">
              <a:lnSpc>
                <a:spcPct val="150000"/>
              </a:lnSpc>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Cataracts</a:t>
            </a:r>
          </a:p>
          <a:p>
            <a:pPr algn="just" rtl="0">
              <a:lnSpc>
                <a:spcPct val="150000"/>
              </a:lnSpc>
              <a:buFont typeface="Wingdings" panose="05000000000000000000" pitchFamily="2" charset="2"/>
              <a:buChar char="q"/>
            </a:pPr>
            <a:r>
              <a:rPr lang="en-US" sz="2800" b="1" dirty="0">
                <a:solidFill>
                  <a:srgbClr val="C00000"/>
                </a:solidFill>
                <a:latin typeface="Times New Roman" panose="02020603050405020304" pitchFamily="18" charset="0"/>
                <a:cs typeface="Times New Roman" panose="02020603050405020304" pitchFamily="18" charset="0"/>
              </a:rPr>
              <a:t>A	cataract </a:t>
            </a:r>
            <a:r>
              <a:rPr lang="en-US" sz="2800" dirty="0">
                <a:solidFill>
                  <a:schemeClr val="tx1"/>
                </a:solidFill>
                <a:latin typeface="Times New Roman" panose="02020603050405020304" pitchFamily="18" charset="0"/>
                <a:cs typeface="Times New Roman" panose="02020603050405020304" pitchFamily="18" charset="0"/>
              </a:rPr>
              <a:t>is a clouding of the natural </a:t>
            </a:r>
            <a:r>
              <a:rPr lang="en-US" sz="2800" b="1" dirty="0">
                <a:solidFill>
                  <a:srgbClr val="C00000"/>
                </a:solidFill>
                <a:latin typeface="Times New Roman" panose="02020603050405020304" pitchFamily="18" charset="0"/>
                <a:cs typeface="Times New Roman" panose="02020603050405020304" pitchFamily="18" charset="0"/>
              </a:rPr>
              <a:t>intraocular crystalline lens </a:t>
            </a:r>
            <a:r>
              <a:rPr lang="en-US" sz="2800" dirty="0">
                <a:solidFill>
                  <a:schemeClr val="tx1"/>
                </a:solidFill>
                <a:latin typeface="Times New Roman" panose="02020603050405020304" pitchFamily="18" charset="0"/>
                <a:cs typeface="Times New Roman" panose="02020603050405020304" pitchFamily="18" charset="0"/>
              </a:rPr>
              <a:t>that focuses the light entering the eye onto the retina.</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This cloudiness can cause a decrease in vision and may lead to eventual blindness if left untreated. </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Cataracts often develop </a:t>
            </a:r>
            <a:r>
              <a:rPr lang="en-US" sz="2800" b="1" dirty="0">
                <a:solidFill>
                  <a:srgbClr val="C00000"/>
                </a:solidFill>
                <a:latin typeface="Times New Roman" panose="02020603050405020304" pitchFamily="18" charset="0"/>
                <a:cs typeface="Times New Roman" panose="02020603050405020304" pitchFamily="18" charset="0"/>
              </a:rPr>
              <a:t>slowly</a:t>
            </a:r>
            <a:r>
              <a:rPr lang="en-US" sz="2800" dirty="0">
                <a:solidFill>
                  <a:schemeClr val="tx1"/>
                </a:solidFill>
                <a:latin typeface="Times New Roman" panose="02020603050405020304" pitchFamily="18" charset="0"/>
                <a:cs typeface="Times New Roman" panose="02020603050405020304" pitchFamily="18" charset="0"/>
              </a:rPr>
              <a:t> and </a:t>
            </a:r>
            <a:r>
              <a:rPr lang="en-US" sz="2800" b="1" dirty="0">
                <a:solidFill>
                  <a:srgbClr val="C00000"/>
                </a:solidFill>
                <a:latin typeface="Times New Roman" panose="02020603050405020304" pitchFamily="18" charset="0"/>
                <a:cs typeface="Times New Roman" panose="02020603050405020304" pitchFamily="18" charset="0"/>
              </a:rPr>
              <a:t>painlessly</a:t>
            </a:r>
            <a:r>
              <a:rPr lang="en-US" sz="2800" dirty="0">
                <a:solidFill>
                  <a:schemeClr val="tx1"/>
                </a:solidFill>
                <a:latin typeface="Times New Roman" panose="02020603050405020304" pitchFamily="18" charset="0"/>
                <a:cs typeface="Times New Roman" panose="02020603050405020304" pitchFamily="18" charset="0"/>
              </a:rPr>
              <a:t>,  so vision and lifestyle can be affected without a person realizing it. </a:t>
            </a:r>
          </a:p>
          <a:p>
            <a:pPr marL="68580" indent="0" algn="l" rtl="0">
              <a:lnSpc>
                <a:spcPct val="150000"/>
              </a:lnSpc>
              <a:buNone/>
            </a:pP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4052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It begins when </a:t>
            </a:r>
            <a:r>
              <a:rPr lang="en-US" sz="2800" b="1" dirty="0">
                <a:solidFill>
                  <a:srgbClr val="C00000"/>
                </a:solidFill>
                <a:latin typeface="Times New Roman" panose="02020603050405020304" pitchFamily="18" charset="0"/>
                <a:cs typeface="Times New Roman" panose="02020603050405020304" pitchFamily="18" charset="0"/>
              </a:rPr>
              <a:t>proteins</a:t>
            </a:r>
            <a:r>
              <a:rPr lang="en-US" sz="2800" dirty="0">
                <a:solidFill>
                  <a:schemeClr val="tx1"/>
                </a:solidFill>
                <a:latin typeface="Times New Roman" panose="02020603050405020304" pitchFamily="18" charset="0"/>
                <a:cs typeface="Times New Roman" panose="02020603050405020304" pitchFamily="18" charset="0"/>
              </a:rPr>
              <a:t> in the eye form </a:t>
            </a:r>
            <a:r>
              <a:rPr lang="en-US" sz="2800" b="1" dirty="0">
                <a:solidFill>
                  <a:srgbClr val="C00000"/>
                </a:solidFill>
                <a:latin typeface="Times New Roman" panose="02020603050405020304" pitchFamily="18" charset="0"/>
                <a:cs typeface="Times New Roman" panose="02020603050405020304" pitchFamily="18" charset="0"/>
              </a:rPr>
              <a:t>clumps</a:t>
            </a:r>
            <a:r>
              <a:rPr lang="en-US" sz="2800" dirty="0">
                <a:solidFill>
                  <a:schemeClr val="tx1"/>
                </a:solidFill>
                <a:latin typeface="Times New Roman" panose="02020603050405020304" pitchFamily="18" charset="0"/>
                <a:cs typeface="Times New Roman" panose="02020603050405020304" pitchFamily="18" charset="0"/>
              </a:rPr>
              <a:t> that prevent the lens from sending clear images to the retina.</a:t>
            </a:r>
          </a:p>
          <a:p>
            <a:pPr algn="just" rtl="0">
              <a:lnSpc>
                <a:spcPct val="150000"/>
              </a:lnSpc>
              <a:buFont typeface="Wingdings" panose="05000000000000000000" pitchFamily="2" charset="2"/>
              <a:buChar char="q"/>
            </a:pPr>
            <a:r>
              <a:rPr lang="en-US" sz="2800" b="1" dirty="0">
                <a:solidFill>
                  <a:srgbClr val="C00000"/>
                </a:solidFill>
                <a:latin typeface="Times New Roman" panose="02020603050405020304" pitchFamily="18" charset="0"/>
                <a:cs typeface="Times New Roman" panose="02020603050405020304" pitchFamily="18" charset="0"/>
              </a:rPr>
              <a:t>The retina </a:t>
            </a:r>
            <a:r>
              <a:rPr lang="en-US" sz="2800" dirty="0">
                <a:solidFill>
                  <a:schemeClr val="tx1"/>
                </a:solidFill>
                <a:latin typeface="Times New Roman" panose="02020603050405020304" pitchFamily="18" charset="0"/>
                <a:cs typeface="Times New Roman" panose="02020603050405020304" pitchFamily="18" charset="0"/>
              </a:rPr>
              <a:t>works by converting the light that comes through the lens into signals. It sends the signals to the optic nerve, which carries them to the brain.  </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It develops slowly and eventually interferes with the vision.</a:t>
            </a:r>
          </a:p>
          <a:p>
            <a:pPr marL="68580" indent="0" algn="just" rtl="0">
              <a:lnSpc>
                <a:spcPct val="150000"/>
              </a:lnSpc>
              <a:buNone/>
            </a:pPr>
            <a:r>
              <a:rPr lang="en-US" sz="2800" dirty="0">
                <a:solidFill>
                  <a:schemeClr val="tx1"/>
                </a:solidFill>
                <a:latin typeface="Times New Roman" panose="02020603050405020304" pitchFamily="18" charset="0"/>
                <a:cs typeface="Times New Roman" panose="02020603050405020304" pitchFamily="18" charset="0"/>
              </a:rPr>
              <a:t>Cataracts are common in </a:t>
            </a:r>
            <a:r>
              <a:rPr lang="en-US" sz="2800" b="1" dirty="0">
                <a:solidFill>
                  <a:srgbClr val="C00000"/>
                </a:solidFill>
                <a:latin typeface="Times New Roman" panose="02020603050405020304" pitchFamily="18" charset="0"/>
                <a:cs typeface="Times New Roman" panose="02020603050405020304" pitchFamily="18" charset="0"/>
              </a:rPr>
              <a:t>older people</a:t>
            </a:r>
            <a:r>
              <a:rPr lang="en-US" sz="2800" dirty="0">
                <a:solidFill>
                  <a:schemeClr val="tx1"/>
                </a:solidFill>
                <a:latin typeface="Times New Roman" panose="02020603050405020304" pitchFamily="18" charset="0"/>
                <a:cs typeface="Times New Roman" panose="02020603050405020304" pitchFamily="18" charset="0"/>
              </a:rPr>
              <a:t>. Over half of the people in the United States have cataracts or have undergone cataract surgery by the time </a:t>
            </a:r>
            <a:r>
              <a:rPr lang="en-US" sz="2800" b="1" dirty="0">
                <a:solidFill>
                  <a:srgbClr val="C00000"/>
                </a:solidFill>
                <a:latin typeface="Times New Roman" panose="02020603050405020304" pitchFamily="18" charset="0"/>
                <a:cs typeface="Times New Roman" panose="02020603050405020304" pitchFamily="18" charset="0"/>
              </a:rPr>
              <a:t>they’re 80 years old</a:t>
            </a:r>
            <a:r>
              <a:rPr lang="en-US" sz="2800" dirty="0">
                <a:solidFill>
                  <a:schemeClr val="tx1"/>
                </a:solidFill>
                <a:latin typeface="Times New Roman" panose="02020603050405020304" pitchFamily="18" charset="0"/>
                <a:cs typeface="Times New Roman" panose="02020603050405020304" pitchFamily="18" charset="0"/>
              </a:rPr>
              <a:t>, according to the </a:t>
            </a:r>
            <a:r>
              <a:rPr lang="en-US" sz="2800" dirty="0">
                <a:solidFill>
                  <a:srgbClr val="C00000"/>
                </a:solidFill>
                <a:latin typeface="Times New Roman" panose="02020603050405020304" pitchFamily="18" charset="0"/>
                <a:cs typeface="Times New Roman" panose="02020603050405020304" pitchFamily="18" charset="0"/>
              </a:rPr>
              <a:t>National Eye Institute Trusted</a:t>
            </a:r>
            <a:r>
              <a:rPr lang="en-US" sz="2800" dirty="0">
                <a:solidFill>
                  <a:schemeClr val="tx1"/>
                </a:solidFill>
                <a:latin typeface="Times New Roman" panose="02020603050405020304" pitchFamily="18" charset="0"/>
                <a:cs typeface="Times New Roman" panose="02020603050405020304" pitchFamily="18" charset="0"/>
              </a:rPr>
              <a:t>.</a:t>
            </a:r>
          </a:p>
          <a:p>
            <a:pPr marL="68580" indent="0" algn="l" rtl="0">
              <a:lnSpc>
                <a:spcPct val="150000"/>
              </a:lnSpc>
              <a:buNone/>
            </a:pP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791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C2546733-F416-4C09-866E-7C9DEBA3F464}"/>
              </a:ext>
            </a:extLst>
          </p:cNvPr>
          <p:cNvPicPr>
            <a:picLocks noGrp="1" noChangeAspect="1"/>
          </p:cNvPicPr>
          <p:nvPr>
            <p:ph idx="1"/>
          </p:nvPr>
        </p:nvPicPr>
        <p:blipFill>
          <a:blip r:embed="rId2"/>
          <a:stretch>
            <a:fillRect/>
          </a:stretch>
        </p:blipFill>
        <p:spPr>
          <a:xfrm>
            <a:off x="633046" y="703385"/>
            <a:ext cx="10972799" cy="57818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5788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39107F6-2701-4C0D-BBCD-9EA4CA7448E7}"/>
              </a:ext>
            </a:extLst>
          </p:cNvPr>
          <p:cNvPicPr>
            <a:picLocks noGrp="1" noChangeAspect="1"/>
          </p:cNvPicPr>
          <p:nvPr>
            <p:ph idx="1"/>
          </p:nvPr>
        </p:nvPicPr>
        <p:blipFill>
          <a:blip r:embed="rId2"/>
          <a:stretch>
            <a:fillRect/>
          </a:stretch>
        </p:blipFill>
        <p:spPr>
          <a:xfrm>
            <a:off x="618978" y="703385"/>
            <a:ext cx="11000936" cy="5824023"/>
          </a:xfrm>
          <a:prstGeom prst="rect">
            <a:avLst/>
          </a:prstGeom>
        </p:spPr>
      </p:pic>
    </p:spTree>
    <p:extLst>
      <p:ext uri="{BB962C8B-B14F-4D97-AF65-F5344CB8AC3E}">
        <p14:creationId xmlns:p14="http://schemas.microsoft.com/office/powerpoint/2010/main" val="3085531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6763" y="573403"/>
            <a:ext cx="3727939" cy="7694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4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Gabriola" pitchFamily="82" charset="0"/>
                <a:ea typeface="+mj-ea"/>
                <a:cs typeface="+mj-cs"/>
              </a:rPr>
              <a:t>Extraocular Muscles</a:t>
            </a:r>
            <a:endParaRPr lang="ar-IQ" sz="44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Gabriola" pitchFamily="82" charset="0"/>
              <a:ea typeface="+mj-ea"/>
              <a:cs typeface="+mj-cs"/>
            </a:endParaRPr>
          </a:p>
        </p:txBody>
      </p:sp>
      <p:pic>
        <p:nvPicPr>
          <p:cNvPr id="3" name="Picture 2">
            <a:extLst>
              <a:ext uri="{FF2B5EF4-FFF2-40B4-BE49-F238E27FC236}">
                <a16:creationId xmlns:a16="http://schemas.microsoft.com/office/drawing/2014/main" id="{7D4CEFD2-034A-4795-8C6E-CFD1FDD3D27F}"/>
              </a:ext>
            </a:extLst>
          </p:cNvPr>
          <p:cNvPicPr>
            <a:picLocks noChangeAspect="1"/>
          </p:cNvPicPr>
          <p:nvPr/>
        </p:nvPicPr>
        <p:blipFill>
          <a:blip r:embed="rId2"/>
          <a:stretch>
            <a:fillRect/>
          </a:stretch>
        </p:blipFill>
        <p:spPr>
          <a:xfrm>
            <a:off x="2236764" y="1505243"/>
            <a:ext cx="7230794" cy="4779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4909480"/>
      </p:ext>
    </p:extLst>
  </p:cSld>
  <p:clrMapOvr>
    <a:masterClrMapping/>
  </p:clrMapOvr>
  <p:transition>
    <p:wedg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68580" indent="0" algn="l" rtl="0">
              <a:buNone/>
            </a:pPr>
            <a:r>
              <a:rPr lang="en-US" sz="2800" b="1" dirty="0">
                <a:solidFill>
                  <a:srgbClr val="C00000"/>
                </a:solidFill>
                <a:latin typeface="Times New Roman" panose="02020603050405020304" pitchFamily="18" charset="0"/>
                <a:cs typeface="Times New Roman" panose="02020603050405020304" pitchFamily="18" charset="0"/>
              </a:rPr>
              <a:t>Symptoms of Cataract</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Blurred vision at distance or near (different types  may affect distance greater than near or vice versa</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Glare (halos or streaks around lights, difficulty seeing in the presence of bright lights).</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Difficulty	seeing	in low	light situations (including poor night vision).</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Loss of contrast sensitivity.</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Loss of ability to discern colors.</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Increasing near-sightedness or change in refractive status.</a:t>
            </a:r>
          </a:p>
          <a:p>
            <a:pPr marL="68580" indent="0" algn="l" rtl="0">
              <a:buNone/>
            </a:pP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5728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68580" indent="0" algn="l" rtl="0">
              <a:buNone/>
            </a:pPr>
            <a:r>
              <a:rPr lang="en-US" sz="2800" b="1" dirty="0">
                <a:solidFill>
                  <a:srgbClr val="C00000"/>
                </a:solidFill>
                <a:latin typeface="Times New Roman" panose="02020603050405020304" pitchFamily="18" charset="0"/>
                <a:cs typeface="Times New Roman" panose="02020603050405020304" pitchFamily="18" charset="0"/>
              </a:rPr>
              <a:t>Risk Factors</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Diabetes or elevated blood sugar  </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Steroid use (oral, IV, or inhaled)  </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Ultraviolet exposure</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Ocular diseases: Retinitis Pigmentosa, Uveitis</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Ocular Trauma</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Prior ocular surgery</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Genetic predisposition</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Radiation or chemo treatment</a:t>
            </a:r>
          </a:p>
        </p:txBody>
      </p:sp>
    </p:spTree>
    <p:extLst>
      <p:ext uri="{BB962C8B-B14F-4D97-AF65-F5344CB8AC3E}">
        <p14:creationId xmlns:p14="http://schemas.microsoft.com/office/powerpoint/2010/main" val="3348862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rtl="0">
              <a:buNone/>
            </a:pPr>
            <a:r>
              <a:rPr lang="en-US" sz="2800" b="1" dirty="0">
                <a:solidFill>
                  <a:srgbClr val="C00000"/>
                </a:solidFill>
                <a:latin typeface="Times New Roman" panose="02020603050405020304" pitchFamily="18" charset="0"/>
                <a:cs typeface="Times New Roman" panose="02020603050405020304" pitchFamily="18" charset="0"/>
              </a:rPr>
              <a:t>Diagnosis</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1- Visual acuity test (eye chart exam)  2- Slit-lamp exam</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3- Retinal exam </a:t>
            </a:r>
          </a:p>
          <a:p>
            <a:pPr algn="just"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49CECFF-17D4-4E64-9DB7-C4E2018F5429}"/>
              </a:ext>
            </a:extLst>
          </p:cNvPr>
          <p:cNvPicPr>
            <a:picLocks noChangeAspect="1"/>
          </p:cNvPicPr>
          <p:nvPr/>
        </p:nvPicPr>
        <p:blipFill>
          <a:blip r:embed="rId2"/>
          <a:stretch>
            <a:fillRect/>
          </a:stretch>
        </p:blipFill>
        <p:spPr>
          <a:xfrm>
            <a:off x="773723" y="2546251"/>
            <a:ext cx="5322277" cy="3882683"/>
          </a:xfrm>
          <a:prstGeom prst="rect">
            <a:avLst/>
          </a:prstGeom>
        </p:spPr>
      </p:pic>
      <p:pic>
        <p:nvPicPr>
          <p:cNvPr id="3" name="Picture 2">
            <a:extLst>
              <a:ext uri="{FF2B5EF4-FFF2-40B4-BE49-F238E27FC236}">
                <a16:creationId xmlns:a16="http://schemas.microsoft.com/office/drawing/2014/main" id="{BE9BB084-7191-4B39-A20B-01268E8633E5}"/>
              </a:ext>
            </a:extLst>
          </p:cNvPr>
          <p:cNvPicPr>
            <a:picLocks noChangeAspect="1"/>
          </p:cNvPicPr>
          <p:nvPr/>
        </p:nvPicPr>
        <p:blipFill>
          <a:blip r:embed="rId3"/>
          <a:stretch>
            <a:fillRect/>
          </a:stretch>
        </p:blipFill>
        <p:spPr>
          <a:xfrm>
            <a:off x="6241365" y="2546250"/>
            <a:ext cx="5322277" cy="3882683"/>
          </a:xfrm>
          <a:prstGeom prst="rect">
            <a:avLst/>
          </a:prstGeom>
        </p:spPr>
      </p:pic>
    </p:spTree>
    <p:extLst>
      <p:ext uri="{BB962C8B-B14F-4D97-AF65-F5344CB8AC3E}">
        <p14:creationId xmlns:p14="http://schemas.microsoft.com/office/powerpoint/2010/main" val="685370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rtl="0">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Surgical Management</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If reduced vision does not interfere with normal activities, surgery is not needed.</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Surgery is performed on an outpatient basis with local anesthesia.</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Surgery usually takes less than 1 hour and patients are discharged soon afterward.</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Complications are rare but may be significant.</a:t>
            </a:r>
          </a:p>
        </p:txBody>
      </p:sp>
    </p:spTree>
    <p:extLst>
      <p:ext uri="{BB962C8B-B14F-4D97-AF65-F5344CB8AC3E}">
        <p14:creationId xmlns:p14="http://schemas.microsoft.com/office/powerpoint/2010/main" val="3567495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68580" indent="0" algn="l" rtl="0">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Types of Cataract Surgery</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Intracapsular cataract extraction (ICCE): removes the entire lens, rarely done today.</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Extracapsular cataract extraction (ECCE): maintains the posterior capsule of the lens, reducing potential postoperative complications.</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Phacoemuslification: an ECCE which uses an ultrasonic device to suction the lens out through a tube; the incision is smaller than with standard ECCE.</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Lens replacement: after removal of the lens by ICCE or  ECCE, the surgeon inserts an intraocular lens implant  (IOL). This eliminates the need for aphakic lenses,  however, the patient may still require glasses.</a:t>
            </a:r>
          </a:p>
        </p:txBody>
      </p:sp>
    </p:spTree>
    <p:extLst>
      <p:ext uri="{BB962C8B-B14F-4D97-AF65-F5344CB8AC3E}">
        <p14:creationId xmlns:p14="http://schemas.microsoft.com/office/powerpoint/2010/main" val="3715170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rtl="0">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Nursing Diagnosis </a:t>
            </a:r>
          </a:p>
          <a:p>
            <a:pPr algn="just"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Primary nursing diagnosis: (Sensory and perceptual alterations (visual) related to deceased visual acuity).</a:t>
            </a:r>
          </a:p>
          <a:p>
            <a:pPr marL="68580" indent="0" algn="l" rtl="0">
              <a:lnSpc>
                <a:spcPct val="150000"/>
              </a:lnSpc>
              <a:buNone/>
            </a:pPr>
            <a:r>
              <a:rPr lang="en-US" sz="2800" dirty="0">
                <a:solidFill>
                  <a:schemeClr val="tx1"/>
                </a:solidFill>
                <a:latin typeface="Times New Roman" panose="02020603050405020304" pitchFamily="18" charset="0"/>
                <a:cs typeface="Times New Roman" panose="02020603050405020304" pitchFamily="18" charset="0"/>
              </a:rPr>
              <a:t>Other nursing diagnoses:</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Anxiety</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Deficient knowledge (diagnosis and treatment)</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Risk for infection</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Risk for injury</a:t>
            </a:r>
          </a:p>
        </p:txBody>
      </p:sp>
    </p:spTree>
    <p:extLst>
      <p:ext uri="{BB962C8B-B14F-4D97-AF65-F5344CB8AC3E}">
        <p14:creationId xmlns:p14="http://schemas.microsoft.com/office/powerpoint/2010/main" val="2586558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rtl="0">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Nursing Management</a:t>
            </a: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Preoperative care</a:t>
            </a:r>
          </a:p>
          <a:p>
            <a:pPr marL="68580" indent="0" algn="l" rtl="0">
              <a:buNone/>
            </a:pPr>
            <a:r>
              <a:rPr lang="en-US" sz="2800" dirty="0">
                <a:solidFill>
                  <a:schemeClr val="tx1"/>
                </a:solidFill>
                <a:latin typeface="Times New Roman" panose="02020603050405020304" pitchFamily="18" charset="0"/>
                <a:cs typeface="Times New Roman" panose="02020603050405020304" pitchFamily="18" charset="0"/>
              </a:rPr>
              <a:t>-Usual preoperative care for ambulatory surgery</a:t>
            </a:r>
          </a:p>
          <a:p>
            <a:pPr marL="68580" indent="0" algn="l" rtl="0">
              <a:buNone/>
            </a:pPr>
            <a:r>
              <a:rPr lang="en-US" sz="2800" dirty="0">
                <a:solidFill>
                  <a:schemeClr val="tx1"/>
                </a:solidFill>
                <a:latin typeface="Times New Roman" panose="02020603050405020304" pitchFamily="18" charset="0"/>
                <a:cs typeface="Times New Roman" panose="02020603050405020304" pitchFamily="18" charset="0"/>
              </a:rPr>
              <a:t>-Dilating eye drops or other medications as ordered</a:t>
            </a:r>
          </a:p>
          <a:p>
            <a:pPr algn="l" rtl="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Postoperative care</a:t>
            </a:r>
          </a:p>
          <a:p>
            <a:pPr marL="68580" indent="0" algn="l" rtl="0">
              <a:buNone/>
            </a:pPr>
            <a:r>
              <a:rPr lang="en-US" sz="2800" dirty="0">
                <a:solidFill>
                  <a:schemeClr val="tx1"/>
                </a:solidFill>
                <a:latin typeface="Times New Roman" panose="02020603050405020304" pitchFamily="18" charset="0"/>
                <a:cs typeface="Times New Roman" panose="02020603050405020304" pitchFamily="18" charset="0"/>
              </a:rPr>
              <a:t>-Patient teaching</a:t>
            </a:r>
          </a:p>
          <a:p>
            <a:pPr marL="68580" indent="0" algn="l" rtl="0">
              <a:buNone/>
            </a:pPr>
            <a:r>
              <a:rPr lang="en-US" sz="2800" dirty="0">
                <a:solidFill>
                  <a:schemeClr val="tx1"/>
                </a:solidFill>
                <a:latin typeface="Times New Roman" panose="02020603050405020304" pitchFamily="18" charset="0"/>
                <a:cs typeface="Times New Roman" panose="02020603050405020304" pitchFamily="18" charset="0"/>
              </a:rPr>
              <a:t>-Provide written and verbal instructions</a:t>
            </a:r>
          </a:p>
          <a:p>
            <a:pPr marL="68580" indent="0" algn="just" rtl="0">
              <a:buNone/>
            </a:pPr>
            <a:r>
              <a:rPr lang="en-US" sz="2800" dirty="0">
                <a:solidFill>
                  <a:schemeClr val="tx1"/>
                </a:solidFill>
                <a:latin typeface="Times New Roman" panose="02020603050405020304" pitchFamily="18" charset="0"/>
                <a:cs typeface="Times New Roman" panose="02020603050405020304" pitchFamily="18" charset="0"/>
              </a:rPr>
              <a:t>-Instruct patient to call a physician immediately if vision changes; continuous flashing lights appear; redness,  swelling, or pain increase; type and amount of drainage increases; or significant pain is not relieved by Paracetamol.</a:t>
            </a:r>
          </a:p>
        </p:txBody>
      </p:sp>
    </p:spTree>
    <p:extLst>
      <p:ext uri="{BB962C8B-B14F-4D97-AF65-F5344CB8AC3E}">
        <p14:creationId xmlns:p14="http://schemas.microsoft.com/office/powerpoint/2010/main" val="1287316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68580" indent="0" algn="l" rtl="0">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Nursing Management</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Patient teaching.</a:t>
            </a:r>
          </a:p>
          <a:p>
            <a:pPr marL="68580" indent="0" algn="l" rtl="0">
              <a:lnSpc>
                <a:spcPct val="150000"/>
              </a:lnSpc>
              <a:buNone/>
            </a:pPr>
            <a:r>
              <a:rPr lang="en-US" sz="2800" dirty="0">
                <a:solidFill>
                  <a:schemeClr val="tx1"/>
                </a:solidFill>
                <a:latin typeface="Times New Roman" panose="02020603050405020304" pitchFamily="18" charset="0"/>
                <a:cs typeface="Times New Roman" panose="02020603050405020304" pitchFamily="18" charset="0"/>
              </a:rPr>
              <a:t>-Eye surgery is most often done as an outpatient procedure so patient education is vital.</a:t>
            </a:r>
          </a:p>
          <a:p>
            <a:pPr marL="68580" indent="0" algn="l" rtl="0">
              <a:lnSpc>
                <a:spcPct val="150000"/>
              </a:lnSpc>
              <a:buNone/>
            </a:pPr>
            <a:r>
              <a:rPr lang="en-US" sz="2800" dirty="0">
                <a:solidFill>
                  <a:schemeClr val="tx1"/>
                </a:solidFill>
                <a:latin typeface="Times New Roman" panose="02020603050405020304" pitchFamily="18" charset="0"/>
                <a:cs typeface="Times New Roman" panose="02020603050405020304" pitchFamily="18" charset="0"/>
              </a:rPr>
              <a:t>-Signs and symptoms of complications especially increased IOP and infection.</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Promote comfort</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The patient may need to lie in a special position with pneumatic retinopexy.</a:t>
            </a:r>
          </a:p>
        </p:txBody>
      </p:sp>
    </p:spTree>
    <p:extLst>
      <p:ext uri="{BB962C8B-B14F-4D97-AF65-F5344CB8AC3E}">
        <p14:creationId xmlns:p14="http://schemas.microsoft.com/office/powerpoint/2010/main" val="694210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marL="68580" indent="0" algn="l" rtl="0">
              <a:buNone/>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Glaucoma is a group of ocular conditions in which damage to the optic nerve is related to increased intraocular pressure (IOP)  caused by congestion of the aqueous humor.</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Glaucoma is the leading cause of blindness in adults in the U.S.</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Glaucoma incidence increases with age.</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Cataracts is opacity or cloudiness of the lens.</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Cataracts increased incidence with aging; by age 80 more than half of all Americans have cataracts.</a:t>
            </a:r>
          </a:p>
          <a:p>
            <a:pPr algn="l" rtl="0">
              <a:lnSpc>
                <a:spcPct val="150000"/>
              </a:lnSpc>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Cataracts is a leading cause of disability in the U.S.</a:t>
            </a: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5410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rtl="0">
              <a:buNone/>
            </a:pP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Reference</a:t>
            </a:r>
          </a:p>
          <a:p>
            <a:pPr marL="68580" indent="0" algn="l" rtl="0">
              <a:buNone/>
            </a:pPr>
            <a:endPar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rtl="0">
              <a:lnSpc>
                <a:spcPct val="150000"/>
              </a:lnSpc>
              <a:buFont typeface="Wingdings" panose="05000000000000000000" pitchFamily="2" charset="2"/>
              <a:buChar char="q"/>
            </a:pPr>
            <a:r>
              <a:rPr lang="en-US" sz="3600" dirty="0">
                <a:solidFill>
                  <a:schemeClr val="tx1"/>
                </a:solidFill>
                <a:latin typeface="Times New Roman" panose="02020603050405020304" pitchFamily="18" charset="0"/>
                <a:cs typeface="Times New Roman" panose="02020603050405020304" pitchFamily="18" charset="0"/>
              </a:rPr>
              <a:t>Textbook of medical-surgical nursing Description: 14th edition. | Philadelphia : Wolters Kluwer, [2018], ISBN 9781496355157 (2-volume American edition). </a:t>
            </a: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033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468" y="573403"/>
            <a:ext cx="5036235" cy="7694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4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Gabriola" pitchFamily="82" charset="0"/>
                <a:ea typeface="+mj-ea"/>
                <a:cs typeface="+mj-cs"/>
              </a:rPr>
              <a:t>Cross-Section of the Eye</a:t>
            </a:r>
            <a:endParaRPr lang="ar-IQ" sz="44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Gabriola" pitchFamily="82" charset="0"/>
              <a:ea typeface="+mj-ea"/>
              <a:cs typeface="+mj-cs"/>
            </a:endParaRPr>
          </a:p>
        </p:txBody>
      </p:sp>
      <p:pic>
        <p:nvPicPr>
          <p:cNvPr id="4" name="Picture 3">
            <a:extLst>
              <a:ext uri="{FF2B5EF4-FFF2-40B4-BE49-F238E27FC236}">
                <a16:creationId xmlns:a16="http://schemas.microsoft.com/office/drawing/2014/main" id="{F2EFDC45-9DCA-4E2F-907B-386A95883062}"/>
              </a:ext>
            </a:extLst>
          </p:cNvPr>
          <p:cNvPicPr>
            <a:picLocks noChangeAspect="1"/>
          </p:cNvPicPr>
          <p:nvPr/>
        </p:nvPicPr>
        <p:blipFill>
          <a:blip r:embed="rId2"/>
          <a:stretch>
            <a:fillRect/>
          </a:stretch>
        </p:blipFill>
        <p:spPr>
          <a:xfrm>
            <a:off x="928468" y="1491174"/>
            <a:ext cx="10311617" cy="4793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9793142"/>
      </p:ext>
    </p:extLst>
  </p:cSld>
  <p:clrMapOvr>
    <a:masterClrMapping/>
  </p:clrMapOvr>
  <p:transition>
    <p:wedg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a:normAutofit/>
          </a:bodyPr>
          <a:lstStyle/>
          <a:p>
            <a:pPr marL="68580" indent="0" algn="l" rtl="0">
              <a:buNone/>
            </a:pPr>
            <a:r>
              <a:rPr lang="en-US"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p>
          <a:p>
            <a:pPr marL="68580" indent="0" algn="l" rtl="0">
              <a:buNone/>
            </a:pPr>
            <a:r>
              <a:rPr lang="en-US" sz="2000" b="0" i="0" dirty="0">
                <a:solidFill>
                  <a:schemeClr val="tx1"/>
                </a:solidFill>
                <a:effectLst/>
                <a:latin typeface="Times New Roman" panose="02020603050405020304" pitchFamily="18" charset="0"/>
                <a:cs typeface="Times New Roman" panose="02020603050405020304" pitchFamily="18" charset="0"/>
              </a:rPr>
              <a:t>1- What structure regulates the amount of light passing to the visual receptors of the eye?</a:t>
            </a:r>
            <a:br>
              <a:rPr lang="en-US" sz="2000" dirty="0">
                <a:solidFill>
                  <a:schemeClr val="tx1"/>
                </a:solidFill>
                <a:latin typeface="Times New Roman" panose="02020603050405020304" pitchFamily="18" charset="0"/>
                <a:cs typeface="Times New Roman" panose="02020603050405020304" pitchFamily="18" charset="0"/>
              </a:rPr>
            </a:br>
            <a:r>
              <a:rPr lang="en-US" sz="2000" b="0" i="0" dirty="0">
                <a:solidFill>
                  <a:schemeClr val="tx1"/>
                </a:solidFill>
                <a:effectLst/>
                <a:latin typeface="Times New Roman" panose="02020603050405020304" pitchFamily="18" charset="0"/>
                <a:cs typeface="Times New Roman" panose="02020603050405020304" pitchFamily="18" charset="0"/>
              </a:rPr>
              <a:t>A) aqueous humor</a:t>
            </a:r>
            <a:br>
              <a:rPr lang="en-US" sz="2000" dirty="0">
                <a:solidFill>
                  <a:schemeClr val="tx1"/>
                </a:solidFill>
                <a:latin typeface="Times New Roman" panose="02020603050405020304" pitchFamily="18" charset="0"/>
                <a:cs typeface="Times New Roman" panose="02020603050405020304" pitchFamily="18" charset="0"/>
              </a:rPr>
            </a:br>
            <a:r>
              <a:rPr lang="en-US" sz="2000" b="0" i="0" dirty="0">
                <a:solidFill>
                  <a:schemeClr val="tx1"/>
                </a:solidFill>
                <a:effectLst/>
                <a:latin typeface="Times New Roman" panose="02020603050405020304" pitchFamily="18" charset="0"/>
                <a:cs typeface="Times New Roman" panose="02020603050405020304" pitchFamily="18" charset="0"/>
              </a:rPr>
              <a:t>B) lens</a:t>
            </a:r>
            <a:br>
              <a:rPr lang="en-US" sz="2000" dirty="0">
                <a:solidFill>
                  <a:schemeClr val="tx1"/>
                </a:solidFill>
                <a:latin typeface="Times New Roman" panose="02020603050405020304" pitchFamily="18" charset="0"/>
                <a:cs typeface="Times New Roman" panose="02020603050405020304" pitchFamily="18" charset="0"/>
              </a:rPr>
            </a:br>
            <a:r>
              <a:rPr lang="en-US" sz="2000" b="0" i="0" dirty="0">
                <a:solidFill>
                  <a:schemeClr val="tx1"/>
                </a:solidFill>
                <a:effectLst/>
                <a:latin typeface="Times New Roman" panose="02020603050405020304" pitchFamily="18" charset="0"/>
                <a:cs typeface="Times New Roman" panose="02020603050405020304" pitchFamily="18" charset="0"/>
              </a:rPr>
              <a:t>C) cornea</a:t>
            </a:r>
            <a:br>
              <a:rPr lang="en-US" sz="2000" dirty="0">
                <a:solidFill>
                  <a:schemeClr val="tx1"/>
                </a:solidFill>
                <a:latin typeface="Times New Roman" panose="02020603050405020304" pitchFamily="18" charset="0"/>
                <a:cs typeface="Times New Roman" panose="02020603050405020304" pitchFamily="18" charset="0"/>
              </a:rPr>
            </a:br>
            <a:r>
              <a:rPr lang="en-US" sz="2000" b="0" i="0" dirty="0">
                <a:solidFill>
                  <a:schemeClr val="tx1"/>
                </a:solidFill>
                <a:effectLst/>
                <a:latin typeface="Times New Roman" panose="02020603050405020304" pitchFamily="18" charset="0"/>
                <a:cs typeface="Times New Roman" panose="02020603050405020304" pitchFamily="18" charset="0"/>
              </a:rPr>
              <a:t>D) iris</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2-</a:t>
            </a:r>
            <a:r>
              <a:rPr lang="en-US" sz="2000" b="0" i="0" dirty="0">
                <a:solidFill>
                  <a:schemeClr val="tx1"/>
                </a:solidFill>
                <a:effectLst/>
                <a:latin typeface="Times New Roman" panose="02020603050405020304" pitchFamily="18" charset="0"/>
                <a:cs typeface="Times New Roman" panose="02020603050405020304" pitchFamily="18" charset="0"/>
              </a:rPr>
              <a:t> Farsightedness is more properly called ________.</a:t>
            </a:r>
            <a:br>
              <a:rPr lang="en-US" sz="2000" dirty="0">
                <a:solidFill>
                  <a:schemeClr val="tx1"/>
                </a:solidFill>
                <a:latin typeface="Times New Roman" panose="02020603050405020304" pitchFamily="18" charset="0"/>
                <a:cs typeface="Times New Roman" panose="02020603050405020304" pitchFamily="18" charset="0"/>
              </a:rPr>
            </a:br>
            <a:r>
              <a:rPr lang="en-US" sz="2000" b="0" i="0" dirty="0">
                <a:solidFill>
                  <a:schemeClr val="tx1"/>
                </a:solidFill>
                <a:effectLst/>
                <a:latin typeface="Times New Roman" panose="02020603050405020304" pitchFamily="18" charset="0"/>
                <a:cs typeface="Times New Roman" panose="02020603050405020304" pitchFamily="18" charset="0"/>
              </a:rPr>
              <a:t>A) myopia</a:t>
            </a:r>
            <a:br>
              <a:rPr lang="en-US" sz="2000" dirty="0">
                <a:solidFill>
                  <a:schemeClr val="tx1"/>
                </a:solidFill>
                <a:latin typeface="Times New Roman" panose="02020603050405020304" pitchFamily="18" charset="0"/>
                <a:cs typeface="Times New Roman" panose="02020603050405020304" pitchFamily="18" charset="0"/>
              </a:rPr>
            </a:br>
            <a:r>
              <a:rPr lang="en-US" sz="2000" b="0" i="0" dirty="0">
                <a:solidFill>
                  <a:schemeClr val="tx1"/>
                </a:solidFill>
                <a:effectLst/>
                <a:latin typeface="Times New Roman" panose="02020603050405020304" pitchFamily="18" charset="0"/>
                <a:cs typeface="Times New Roman" panose="02020603050405020304" pitchFamily="18" charset="0"/>
              </a:rPr>
              <a:t>B) hyperopia</a:t>
            </a:r>
            <a:br>
              <a:rPr lang="en-US" sz="2000" dirty="0">
                <a:solidFill>
                  <a:schemeClr val="tx1"/>
                </a:solidFill>
                <a:latin typeface="Times New Roman" panose="02020603050405020304" pitchFamily="18" charset="0"/>
                <a:cs typeface="Times New Roman" panose="02020603050405020304" pitchFamily="18" charset="0"/>
              </a:rPr>
            </a:br>
            <a:r>
              <a:rPr lang="en-US" sz="2000" b="0" i="0" dirty="0">
                <a:solidFill>
                  <a:schemeClr val="tx1"/>
                </a:solidFill>
                <a:effectLst/>
                <a:latin typeface="Times New Roman" panose="02020603050405020304" pitchFamily="18" charset="0"/>
                <a:cs typeface="Times New Roman" panose="02020603050405020304" pitchFamily="18" charset="0"/>
              </a:rPr>
              <a:t>C) hyperopia</a:t>
            </a:r>
            <a:br>
              <a:rPr lang="en-US" sz="2000" dirty="0">
                <a:solidFill>
                  <a:schemeClr val="tx1"/>
                </a:solidFill>
                <a:latin typeface="Times New Roman" panose="02020603050405020304" pitchFamily="18" charset="0"/>
                <a:cs typeface="Times New Roman" panose="02020603050405020304" pitchFamily="18" charset="0"/>
              </a:rPr>
            </a:br>
            <a:r>
              <a:rPr lang="en-US" sz="2000" b="0" i="0" dirty="0">
                <a:solidFill>
                  <a:schemeClr val="tx1"/>
                </a:solidFill>
                <a:effectLst/>
                <a:latin typeface="Times New Roman" panose="02020603050405020304" pitchFamily="18" charset="0"/>
                <a:cs typeface="Times New Roman" panose="02020603050405020304" pitchFamily="18" charset="0"/>
              </a:rPr>
              <a:t>D) presbyopia</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3-Ordinarily, it is not possible to transplant tissues from one person to another, yet corneas can</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be transplanted without tissue rejection. This is because the cornea ________.</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A) is not a living tissue</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B) has no nerve supply</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C) has no blood supply</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D) does not contain connective tissue</a:t>
            </a: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976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numCol="1">
            <a:normAutofit lnSpcReduction="10000"/>
          </a:bodyPr>
          <a:lstStyle/>
          <a:p>
            <a:pPr marL="68580" indent="0" algn="l" rtl="0">
              <a:buNone/>
            </a:pPr>
            <a:r>
              <a:rPr lang="en-US"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p>
          <a:p>
            <a:pPr marL="68580" indent="0" algn="l" rtl="0">
              <a:lnSpc>
                <a:spcPct val="110000"/>
              </a:lnSpc>
              <a:buNone/>
            </a:pPr>
            <a:r>
              <a:rPr lang="en-US" sz="2000" dirty="0">
                <a:solidFill>
                  <a:schemeClr val="tx1"/>
                </a:solidFill>
                <a:latin typeface="Times New Roman" panose="02020603050405020304" pitchFamily="18" charset="0"/>
                <a:cs typeface="Times New Roman" panose="02020603050405020304" pitchFamily="18" charset="0"/>
              </a:rPr>
              <a:t>4</a:t>
            </a:r>
            <a:r>
              <a:rPr lang="en-US" sz="2000" b="0" i="0" dirty="0">
                <a:solidFill>
                  <a:schemeClr val="tx1"/>
                </a:solidFill>
                <a:effectLst/>
                <a:latin typeface="Times New Roman" panose="02020603050405020304" pitchFamily="18" charset="0"/>
                <a:cs typeface="Times New Roman" panose="02020603050405020304" pitchFamily="18" charset="0"/>
              </a:rPr>
              <a:t>- Conscious perception of vision probably reflects activity in the ________.</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A) thalamus</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B) occipital lobe of the cortex</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C) chiasma</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D) superior colliculus</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5-</a:t>
            </a:r>
            <a:r>
              <a:rPr lang="en-US" sz="2000" b="0" i="0" dirty="0">
                <a:solidFill>
                  <a:schemeClr val="tx1"/>
                </a:solidFill>
                <a:effectLst/>
                <a:latin typeface="Times New Roman" panose="02020603050405020304" pitchFamily="18" charset="0"/>
                <a:cs typeface="Times New Roman" panose="02020603050405020304" pitchFamily="18" charset="0"/>
              </a:rPr>
              <a:t> The blind spot of the eye is ________.</a:t>
            </a:r>
          </a:p>
          <a:p>
            <a:pPr marL="68580" indent="0" algn="l" rtl="0">
              <a:buNone/>
            </a:pPr>
            <a:r>
              <a:rPr lang="en-US" sz="2000" b="0" i="0" dirty="0">
                <a:solidFill>
                  <a:schemeClr val="tx1"/>
                </a:solidFill>
                <a:effectLst/>
                <a:latin typeface="Times New Roman" panose="02020603050405020304" pitchFamily="18" charset="0"/>
                <a:cs typeface="Times New Roman" panose="02020603050405020304" pitchFamily="18" charset="0"/>
              </a:rPr>
              <a:t>A) where more rods than cones are found</a:t>
            </a:r>
          </a:p>
          <a:p>
            <a:pPr marL="68580" indent="0" algn="l" rtl="0">
              <a:buNone/>
            </a:pPr>
            <a:r>
              <a:rPr lang="en-US" sz="2000" b="0" i="0" dirty="0">
                <a:solidFill>
                  <a:schemeClr val="tx1"/>
                </a:solidFill>
                <a:effectLst/>
                <a:latin typeface="Times New Roman" panose="02020603050405020304" pitchFamily="18" charset="0"/>
                <a:cs typeface="Times New Roman" panose="02020603050405020304" pitchFamily="18" charset="0"/>
              </a:rPr>
              <a:t>B) where the macula lutea is located</a:t>
            </a:r>
          </a:p>
          <a:p>
            <a:pPr marL="68580" indent="0" algn="l" rtl="0">
              <a:buNone/>
            </a:pPr>
            <a:r>
              <a:rPr lang="en-US" sz="2000" b="0" i="0" dirty="0">
                <a:solidFill>
                  <a:schemeClr val="tx1"/>
                </a:solidFill>
                <a:effectLst/>
                <a:latin typeface="Times New Roman" panose="02020603050405020304" pitchFamily="18" charset="0"/>
                <a:cs typeface="Times New Roman" panose="02020603050405020304" pitchFamily="18" charset="0"/>
              </a:rPr>
              <a:t>C) where only cones occur</a:t>
            </a:r>
          </a:p>
          <a:p>
            <a:pPr marL="68580" indent="0" algn="l" rtl="0">
              <a:buNone/>
            </a:pPr>
            <a:r>
              <a:rPr lang="en-US" sz="2000" b="0" i="0" dirty="0">
                <a:solidFill>
                  <a:schemeClr val="tx1"/>
                </a:solidFill>
                <a:effectLst/>
                <a:latin typeface="Times New Roman" panose="02020603050405020304" pitchFamily="18" charset="0"/>
                <a:cs typeface="Times New Roman" panose="02020603050405020304" pitchFamily="18" charset="0"/>
              </a:rPr>
              <a:t>D) where the optic nerve leaves the eye</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6- The eye muscle that elevates and turns the eye laterally is the ________.</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A) lateral rectus</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B) superior oblique</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C) inferior oblique</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D) medial rectus</a:t>
            </a: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1489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379828"/>
            <a:ext cx="10916529" cy="6175717"/>
          </a:xfrm>
        </p:spPr>
        <p:style>
          <a:lnRef idx="2">
            <a:schemeClr val="accent2"/>
          </a:lnRef>
          <a:fillRef idx="1">
            <a:schemeClr val="lt1"/>
          </a:fillRef>
          <a:effectRef idx="0">
            <a:schemeClr val="accent2"/>
          </a:effectRef>
          <a:fontRef idx="minor">
            <a:schemeClr val="dk1"/>
          </a:fontRef>
        </p:style>
        <p:txBody>
          <a:bodyPr numCol="1">
            <a:normAutofit fontScale="92500" lnSpcReduction="10000"/>
          </a:bodyPr>
          <a:lstStyle/>
          <a:p>
            <a:pPr marL="68580" indent="0" algn="l" rtl="0">
              <a:buNone/>
            </a:pPr>
            <a:r>
              <a:rPr lang="en-US"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7- What would happen to your pupils if it’s extremely bright outside</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A) They would contract and become very small</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B) They would dilate and become very large</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C) </a:t>
            </a:r>
            <a:r>
              <a:rPr lang="en-US" sz="2000" dirty="0">
                <a:solidFill>
                  <a:schemeClr val="tx1"/>
                </a:solidFill>
                <a:latin typeface="Times New Roman" panose="02020603050405020304" pitchFamily="18" charset="0"/>
                <a:cs typeface="Times New Roman" panose="02020603050405020304" pitchFamily="18" charset="0"/>
              </a:rPr>
              <a:t>Not affected</a:t>
            </a:r>
            <a:endParaRPr lang="en-US" sz="2000" b="0" i="0" dirty="0">
              <a:solidFill>
                <a:schemeClr val="tx1"/>
              </a:solidFill>
              <a:effectLst/>
              <a:latin typeface="Times New Roman" panose="02020603050405020304" pitchFamily="18" charset="0"/>
              <a:cs typeface="Times New Roman" panose="02020603050405020304" pitchFamily="18" charset="0"/>
            </a:endParaRP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D) None of the above</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8-</a:t>
            </a:r>
            <a:r>
              <a:rPr lang="en-US" sz="2000" b="0" i="0" dirty="0">
                <a:solidFill>
                  <a:schemeClr val="tx1"/>
                </a:solidFill>
                <a:effectLst/>
                <a:latin typeface="Times New Roman" panose="02020603050405020304" pitchFamily="18" charset="0"/>
                <a:cs typeface="Times New Roman" panose="02020603050405020304" pitchFamily="18" charset="0"/>
              </a:rPr>
              <a:t> A patient is exploring treatment options after being diagnosed with age-related cataracts that affect her</a:t>
            </a:r>
          </a:p>
          <a:p>
            <a:pPr marL="68580" indent="0" algn="l" rtl="0">
              <a:buNone/>
            </a:pPr>
            <a:r>
              <a:rPr lang="en-US" sz="2000" b="0" i="0" dirty="0">
                <a:solidFill>
                  <a:schemeClr val="tx1"/>
                </a:solidFill>
                <a:effectLst/>
                <a:latin typeface="Times New Roman" panose="02020603050405020304" pitchFamily="18" charset="0"/>
                <a:cs typeface="Times New Roman" panose="02020603050405020304" pitchFamily="18" charset="0"/>
              </a:rPr>
              <a:t>vision. What treatment is most likely to be used in this patients care?</a:t>
            </a:r>
          </a:p>
          <a:p>
            <a:pPr marL="68580" indent="0" algn="l" rtl="0">
              <a:buNone/>
            </a:pPr>
            <a:r>
              <a:rPr lang="en-US" sz="2000" b="0" i="0" dirty="0">
                <a:solidFill>
                  <a:schemeClr val="tx1"/>
                </a:solidFill>
                <a:effectLst/>
                <a:latin typeface="Times New Roman" panose="02020603050405020304" pitchFamily="18" charset="0"/>
                <a:cs typeface="Times New Roman" panose="02020603050405020304" pitchFamily="18" charset="0"/>
              </a:rPr>
              <a:t>A) Antioxidant supplements, vitamin C and E, beta-carotene, and selenium</a:t>
            </a:r>
          </a:p>
          <a:p>
            <a:pPr marL="68580" indent="0" algn="l" rtl="0">
              <a:buNone/>
            </a:pPr>
            <a:r>
              <a:rPr lang="en-US" sz="2000" b="0" i="0" dirty="0">
                <a:solidFill>
                  <a:schemeClr val="tx1"/>
                </a:solidFill>
                <a:effectLst/>
                <a:latin typeface="Times New Roman" panose="02020603050405020304" pitchFamily="18" charset="0"/>
                <a:cs typeface="Times New Roman" panose="02020603050405020304" pitchFamily="18" charset="0"/>
              </a:rPr>
              <a:t>B) Eyeglasses or magnifying lenses</a:t>
            </a:r>
          </a:p>
          <a:p>
            <a:pPr marL="68580" indent="0" algn="l" rtl="0">
              <a:buNone/>
            </a:pPr>
            <a:r>
              <a:rPr lang="en-US" sz="2000" b="0" i="0" dirty="0">
                <a:solidFill>
                  <a:schemeClr val="tx1"/>
                </a:solidFill>
                <a:effectLst/>
                <a:latin typeface="Times New Roman" panose="02020603050405020304" pitchFamily="18" charset="0"/>
                <a:cs typeface="Times New Roman" panose="02020603050405020304" pitchFamily="18" charset="0"/>
              </a:rPr>
              <a:t>C) Corticosteroid eye drops</a:t>
            </a:r>
          </a:p>
          <a:p>
            <a:pPr marL="68580" indent="0" algn="l" rtl="0">
              <a:buNone/>
            </a:pPr>
            <a:r>
              <a:rPr lang="en-US" sz="2000" b="0" i="0" dirty="0">
                <a:solidFill>
                  <a:schemeClr val="tx1"/>
                </a:solidFill>
                <a:effectLst/>
                <a:latin typeface="Times New Roman" panose="02020603050405020304" pitchFamily="18" charset="0"/>
                <a:cs typeface="Times New Roman" panose="02020603050405020304" pitchFamily="18" charset="0"/>
              </a:rPr>
              <a:t>D) Surgical intervention</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9- Several changes occur in the eye with the aging process. The thickening and yellowing of the lens are referred to as:</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a. Presbyopia</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b. Floaters</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c. Macular degeneration</a:t>
            </a:r>
          </a:p>
          <a:p>
            <a:pPr marL="68580" indent="0" algn="l" rtl="0">
              <a:buNone/>
            </a:pPr>
            <a:r>
              <a:rPr lang="en-US" sz="2000" dirty="0">
                <a:solidFill>
                  <a:schemeClr val="tx1"/>
                </a:solidFill>
                <a:latin typeface="Times New Roman" panose="02020603050405020304" pitchFamily="18" charset="0"/>
                <a:cs typeface="Times New Roman" panose="02020603050405020304" pitchFamily="18" charset="0"/>
              </a:rPr>
              <a:t>d. Senile cataract</a:t>
            </a:r>
            <a:endParaRPr lang="en-US" sz="2800" dirty="0">
              <a:solidFill>
                <a:schemeClr val="tx1"/>
              </a:solidFill>
              <a:latin typeface="Times New Roman" panose="02020603050405020304" pitchFamily="18" charset="0"/>
              <a:cs typeface="Times New Roman" panose="02020603050405020304" pitchFamily="18" charset="0"/>
            </a:endParaRPr>
          </a:p>
          <a:p>
            <a:pPr algn="l" rtl="0">
              <a:lnSpc>
                <a:spcPct val="150000"/>
              </a:lnSpc>
              <a:buFont typeface="Wingdings" panose="05000000000000000000" pitchFamily="2" charset="2"/>
              <a:buChar char="q"/>
            </a:pP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79767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8D2B31A-36C6-474E-9E7C-81970A8B5173}"/>
              </a:ext>
            </a:extLst>
          </p:cNvPr>
          <p:cNvSpPr>
            <a:spLocks noGrp="1"/>
          </p:cNvSpPr>
          <p:nvPr>
            <p:ph idx="1"/>
          </p:nvPr>
        </p:nvSpPr>
        <p:spPr>
          <a:xfrm>
            <a:off x="647114" y="675248"/>
            <a:ext cx="10916529" cy="5894363"/>
          </a:xfrm>
        </p:spPr>
        <p:style>
          <a:lnRef idx="2">
            <a:schemeClr val="accent2"/>
          </a:lnRef>
          <a:fillRef idx="1">
            <a:schemeClr val="lt1"/>
          </a:fillRef>
          <a:effectRef idx="0">
            <a:schemeClr val="accent2"/>
          </a:effectRef>
          <a:fontRef idx="minor">
            <a:schemeClr val="dk1"/>
          </a:fontRef>
        </p:style>
        <p:txBody>
          <a:bodyPr numCol="1">
            <a:normAutofit/>
          </a:bodyPr>
          <a:lstStyle/>
          <a:p>
            <a:pPr marL="68580" indent="0" algn="l" rtl="0">
              <a:buNone/>
            </a:pPr>
            <a:r>
              <a:rPr lang="en-US"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p>
          <a:p>
            <a:pPr marL="68580" indent="0" algn="l" rtl="0">
              <a:lnSpc>
                <a:spcPct val="110000"/>
              </a:lnSpc>
              <a:buNone/>
            </a:pPr>
            <a:r>
              <a:rPr lang="en-US" sz="2000" dirty="0">
                <a:solidFill>
                  <a:schemeClr val="tx1"/>
                </a:solidFill>
                <a:latin typeface="Times New Roman" panose="02020603050405020304" pitchFamily="18" charset="0"/>
                <a:cs typeface="Times New Roman" panose="02020603050405020304" pitchFamily="18" charset="0"/>
              </a:rPr>
              <a:t>10</a:t>
            </a:r>
            <a:r>
              <a:rPr lang="en-US" sz="2000" b="0" i="0" dirty="0">
                <a:solidFill>
                  <a:schemeClr val="tx1"/>
                </a:solidFill>
                <a:effectLst/>
                <a:latin typeface="Times New Roman" panose="02020603050405020304" pitchFamily="18" charset="0"/>
                <a:cs typeface="Times New Roman" panose="02020603050405020304" pitchFamily="18" charset="0"/>
              </a:rPr>
              <a:t>- Visual acuity is assessed with</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a. The Snellen eye chart</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b. An ophthalmoscope</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c. The Hirschberg test</a:t>
            </a:r>
          </a:p>
          <a:p>
            <a:pPr marL="68580" indent="0" algn="l" rtl="0">
              <a:lnSpc>
                <a:spcPct val="110000"/>
              </a:lnSpc>
              <a:buNone/>
            </a:pPr>
            <a:r>
              <a:rPr lang="en-US" sz="2000" b="0" i="0" dirty="0">
                <a:solidFill>
                  <a:schemeClr val="tx1"/>
                </a:solidFill>
                <a:effectLst/>
                <a:latin typeface="Times New Roman" panose="02020603050405020304" pitchFamily="18" charset="0"/>
                <a:cs typeface="Times New Roman" panose="02020603050405020304" pitchFamily="18" charset="0"/>
              </a:rPr>
              <a:t>d. The confrontation test </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885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346364"/>
            <a:ext cx="10986655" cy="6179127"/>
          </a:xfrm>
          <a:prstGeom prst="rect">
            <a:avLst/>
          </a:prstGeom>
        </p:spPr>
      </p:pic>
    </p:spTree>
    <p:extLst>
      <p:ext uri="{BB962C8B-B14F-4D97-AF65-F5344CB8AC3E}">
        <p14:creationId xmlns:p14="http://schemas.microsoft.com/office/powerpoint/2010/main" val="2104918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5249" y="573403"/>
            <a:ext cx="5420751" cy="7694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4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Gabriola" pitchFamily="82" charset="0"/>
                <a:ea typeface="+mj-ea"/>
                <a:cs typeface="+mj-cs"/>
              </a:rPr>
              <a:t>  Internal Structures of the Eye</a:t>
            </a:r>
            <a:endParaRPr lang="ar-IQ" sz="44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Gabriola" pitchFamily="82" charset="0"/>
              <a:ea typeface="+mj-ea"/>
              <a:cs typeface="+mj-cs"/>
            </a:endParaRPr>
          </a:p>
        </p:txBody>
      </p:sp>
      <p:pic>
        <p:nvPicPr>
          <p:cNvPr id="4" name="Picture 3">
            <a:extLst>
              <a:ext uri="{FF2B5EF4-FFF2-40B4-BE49-F238E27FC236}">
                <a16:creationId xmlns:a16="http://schemas.microsoft.com/office/drawing/2014/main" id="{9328E65D-3C9E-4CF8-84DA-B9141918AED2}"/>
              </a:ext>
            </a:extLst>
          </p:cNvPr>
          <p:cNvPicPr>
            <a:picLocks noChangeAspect="1"/>
          </p:cNvPicPr>
          <p:nvPr/>
        </p:nvPicPr>
        <p:blipFill>
          <a:blip r:embed="rId2"/>
          <a:stretch>
            <a:fillRect/>
          </a:stretch>
        </p:blipFill>
        <p:spPr>
          <a:xfrm>
            <a:off x="675249" y="1505243"/>
            <a:ext cx="9734843" cy="47793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5903221"/>
      </p:ext>
    </p:extLst>
  </p:cSld>
  <p:clrMapOvr>
    <a:masterClrMapping/>
  </p:clrMapOvr>
  <p:transition>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17141" y="731520"/>
            <a:ext cx="10748028" cy="5753686"/>
          </a:xfrm>
        </p:spPr>
        <p:style>
          <a:lnRef idx="2">
            <a:schemeClr val="accent2"/>
          </a:lnRef>
          <a:fillRef idx="1">
            <a:schemeClr val="lt1"/>
          </a:fillRef>
          <a:effectRef idx="0">
            <a:schemeClr val="accent2"/>
          </a:effectRef>
          <a:fontRef idx="minor">
            <a:schemeClr val="dk1"/>
          </a:fontRef>
        </p:style>
        <p:txBody>
          <a:bodyPr>
            <a:noAutofit/>
          </a:bodyPr>
          <a:lstStyle/>
          <a:p>
            <a:pPr marL="68580" indent="0" algn="l" rtl="0">
              <a:lnSpc>
                <a:spcPct val="140000"/>
              </a:lnSpc>
              <a:buNone/>
            </a:pPr>
            <a:r>
              <a:rPr lang="en-US" sz="36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Times New Roman" panose="02020603050405020304" pitchFamily="18" charset="0"/>
                <a:ea typeface="+mj-ea"/>
                <a:cs typeface="Times New Roman" panose="02020603050405020304" pitchFamily="18" charset="0"/>
              </a:rPr>
              <a:t>Assessment and Evaluation of Vision</a:t>
            </a:r>
          </a:p>
          <a:p>
            <a:pPr indent="-342900" algn="just" rtl="0">
              <a:lnSpc>
                <a:spcPct val="15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Ocular history WHAT? WHEN? WHERE? WHY? WHAT</a:t>
            </a:r>
          </a:p>
          <a:p>
            <a:pPr indent="-342900" algn="just" rtl="0">
              <a:lnSpc>
                <a:spcPct val="15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Visual acuity</a:t>
            </a:r>
          </a:p>
          <a:p>
            <a:pPr marL="0" indent="0" algn="just" rtl="0">
              <a:lnSpc>
                <a:spcPct val="150000"/>
              </a:lnSpc>
              <a:buNone/>
            </a:pPr>
            <a:r>
              <a:rPr lang="en-US" sz="2600" dirty="0">
                <a:solidFill>
                  <a:schemeClr val="tx1"/>
                </a:solidFill>
                <a:latin typeface="Times New Roman" pitchFamily="18" charset="0"/>
                <a:cs typeface="Times New Roman" pitchFamily="18" charset="0"/>
              </a:rPr>
              <a:t>       - Snellen chart</a:t>
            </a:r>
          </a:p>
          <a:p>
            <a:pPr marL="0" indent="0" algn="just" rtl="0">
              <a:lnSpc>
                <a:spcPct val="150000"/>
              </a:lnSpc>
              <a:buNone/>
            </a:pPr>
            <a:r>
              <a:rPr lang="en-US" sz="2600" dirty="0">
                <a:solidFill>
                  <a:schemeClr val="tx1"/>
                </a:solidFill>
                <a:latin typeface="Times New Roman" pitchFamily="18" charset="0"/>
                <a:cs typeface="Times New Roman" pitchFamily="18" charset="0"/>
              </a:rPr>
              <a:t>              -Record each eye</a:t>
            </a:r>
          </a:p>
          <a:p>
            <a:pPr marL="0" indent="0" algn="just" rtl="0">
              <a:lnSpc>
                <a:spcPct val="150000"/>
              </a:lnSpc>
              <a:buNone/>
            </a:pPr>
            <a:r>
              <a:rPr lang="en-US" sz="2600" dirty="0">
                <a:solidFill>
                  <a:schemeClr val="tx1"/>
                </a:solidFill>
                <a:latin typeface="Times New Roman" pitchFamily="18" charset="0"/>
                <a:cs typeface="Times New Roman" pitchFamily="18" charset="0"/>
              </a:rPr>
              <a:t>              -20/20 means the patient can read the ―20 line  at a distance of 20 feet</a:t>
            </a:r>
          </a:p>
          <a:p>
            <a:pPr indent="-342900" algn="just" rtl="0">
              <a:lnSpc>
                <a:spcPct val="15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Finger count or hand motion.</a:t>
            </a:r>
          </a:p>
          <a:p>
            <a:pPr marL="0" indent="0" algn="just" rtl="0">
              <a:lnSpc>
                <a:spcPct val="150000"/>
              </a:lnSpc>
              <a:buNone/>
            </a:pPr>
            <a:endParaRPr lang="en-US" dirty="0">
              <a:solidFill>
                <a:schemeClr val="tx1"/>
              </a:solidFill>
              <a:latin typeface="Times New Roman" pitchFamily="18" charset="0"/>
              <a:cs typeface="Times New Roman" pitchFamily="18" charset="0"/>
            </a:endParaRPr>
          </a:p>
          <a:p>
            <a:pPr marL="0" indent="0" algn="just" rtl="0">
              <a:lnSpc>
                <a:spcPct val="150000"/>
              </a:lnSpc>
              <a:buNone/>
            </a:pPr>
            <a:endParaRPr lang="en-US" sz="2400" dirty="0">
              <a:solidFill>
                <a:schemeClr val="tx1"/>
              </a:solidFill>
              <a:latin typeface="Times New Roman" pitchFamily="18" charset="0"/>
              <a:cs typeface="Times New Roman" pitchFamily="18" charset="0"/>
            </a:endParaRPr>
          </a:p>
          <a:p>
            <a:pPr marL="0" indent="0" algn="just" rtl="0">
              <a:lnSpc>
                <a:spcPct val="150000"/>
              </a:lnSpc>
              <a:buNone/>
            </a:pPr>
            <a:endParaRPr lang="en-US" sz="2400" dirty="0">
              <a:solidFill>
                <a:schemeClr val="tx1"/>
              </a:solidFill>
              <a:latin typeface="Times New Roman" pitchFamily="18" charset="0"/>
              <a:cs typeface="Times New Roman" pitchFamily="18" charset="0"/>
            </a:endParaRPr>
          </a:p>
          <a:p>
            <a:pPr indent="-342900" algn="just" rtl="0">
              <a:lnSpc>
                <a:spcPct val="150000"/>
              </a:lnSpc>
              <a:buFont typeface="Courier New" panose="02070309020205020404" pitchFamily="49" charset="0"/>
              <a:buChar char="o"/>
            </a:pPr>
            <a:endParaRPr lang="ar-IQ"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33457405"/>
      </p:ext>
    </p:extLst>
  </p:cSld>
  <p:clrMapOvr>
    <a:masterClrMapping/>
  </p:clrMapOvr>
  <p:transition>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17141" y="731520"/>
            <a:ext cx="10748028" cy="5753686"/>
          </a:xfrm>
        </p:spPr>
        <p:style>
          <a:lnRef idx="2">
            <a:schemeClr val="accent2"/>
          </a:lnRef>
          <a:fillRef idx="1">
            <a:schemeClr val="lt1"/>
          </a:fillRef>
          <a:effectRef idx="0">
            <a:schemeClr val="accent2"/>
          </a:effectRef>
          <a:fontRef idx="minor">
            <a:schemeClr val="dk1"/>
          </a:fontRef>
        </p:style>
        <p:txBody>
          <a:bodyPr>
            <a:noAutofit/>
          </a:bodyPr>
          <a:lstStyle/>
          <a:p>
            <a:pPr marL="68580" indent="0" algn="l" rtl="0">
              <a:lnSpc>
                <a:spcPct val="140000"/>
              </a:lnSpc>
              <a:buNone/>
            </a:pPr>
            <a:r>
              <a:rPr lang="en-US" sz="36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Times New Roman" panose="02020603050405020304" pitchFamily="18" charset="0"/>
                <a:ea typeface="+mj-ea"/>
                <a:cs typeface="Times New Roman" panose="02020603050405020304" pitchFamily="18" charset="0"/>
              </a:rPr>
              <a:t>Examination of the External Structures</a:t>
            </a:r>
          </a:p>
          <a:p>
            <a:pPr algn="l" rtl="0">
              <a:lnSpc>
                <a:spcPct val="14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 Note any evidence of irritation, inflammatory process,  discharge, etc.</a:t>
            </a:r>
          </a:p>
          <a:p>
            <a:pPr indent="-342900" algn="just" rtl="0">
              <a:lnSpc>
                <a:spcPct val="15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Assess eyelids and sclera</a:t>
            </a:r>
          </a:p>
          <a:p>
            <a:pPr indent="-342900" algn="just" rtl="0">
              <a:lnSpc>
                <a:spcPct val="15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Assess pupils and pupillary response; use darkened room</a:t>
            </a:r>
          </a:p>
          <a:p>
            <a:pPr indent="-342900" algn="just" rtl="0">
              <a:lnSpc>
                <a:spcPct val="15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Note gaze and position of eyes</a:t>
            </a:r>
          </a:p>
          <a:p>
            <a:pPr indent="-342900" algn="just" rtl="0">
              <a:lnSpc>
                <a:spcPct val="15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Assess extraocular movements</a:t>
            </a:r>
          </a:p>
          <a:p>
            <a:pPr indent="-342900" algn="just" rtl="0">
              <a:lnSpc>
                <a:spcPct val="15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Ptosis: drooping eyelid</a:t>
            </a:r>
          </a:p>
          <a:p>
            <a:pPr indent="-342900" algn="just" rtl="0">
              <a:lnSpc>
                <a:spcPct val="15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Nystagmus: oscillating movement of eyeball</a:t>
            </a:r>
          </a:p>
          <a:p>
            <a:pPr marL="0" indent="0" algn="just" rtl="0">
              <a:lnSpc>
                <a:spcPct val="150000"/>
              </a:lnSpc>
              <a:buNone/>
            </a:pPr>
            <a:endParaRPr lang="en-US" sz="2400" dirty="0">
              <a:solidFill>
                <a:schemeClr val="tx1"/>
              </a:solidFill>
              <a:latin typeface="Times New Roman" pitchFamily="18" charset="0"/>
              <a:cs typeface="Times New Roman" pitchFamily="18" charset="0"/>
            </a:endParaRPr>
          </a:p>
          <a:p>
            <a:pPr marL="0" indent="0" algn="just" rtl="0">
              <a:lnSpc>
                <a:spcPct val="150000"/>
              </a:lnSpc>
              <a:buNone/>
            </a:pPr>
            <a:endParaRPr lang="en-US" sz="2400" dirty="0">
              <a:solidFill>
                <a:schemeClr val="tx1"/>
              </a:solidFill>
              <a:latin typeface="Times New Roman" pitchFamily="18" charset="0"/>
              <a:cs typeface="Times New Roman" pitchFamily="18" charset="0"/>
            </a:endParaRPr>
          </a:p>
          <a:p>
            <a:pPr indent="-342900" algn="just" rtl="0">
              <a:lnSpc>
                <a:spcPct val="150000"/>
              </a:lnSpc>
              <a:buFont typeface="Courier New" panose="02070309020205020404" pitchFamily="49" charset="0"/>
              <a:buChar char="o"/>
            </a:pPr>
            <a:endParaRPr lang="ar-IQ"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61432664"/>
      </p:ext>
    </p:extLst>
  </p:cSld>
  <p:clrMapOvr>
    <a:masterClrMapping/>
  </p:clrMapOvr>
  <p:transition>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17141" y="661183"/>
            <a:ext cx="10748028" cy="5866226"/>
          </a:xfrm>
        </p:spPr>
        <p:style>
          <a:lnRef idx="2">
            <a:schemeClr val="accent2"/>
          </a:lnRef>
          <a:fillRef idx="1">
            <a:schemeClr val="lt1"/>
          </a:fillRef>
          <a:effectRef idx="0">
            <a:schemeClr val="accent2"/>
          </a:effectRef>
          <a:fontRef idx="minor">
            <a:schemeClr val="dk1"/>
          </a:fontRef>
        </p:style>
        <p:txBody>
          <a:bodyPr>
            <a:noAutofit/>
          </a:bodyPr>
          <a:lstStyle/>
          <a:p>
            <a:pPr marL="68580" indent="0" algn="l" rtl="0">
              <a:lnSpc>
                <a:spcPct val="140000"/>
              </a:lnSpc>
              <a:buNone/>
            </a:pPr>
            <a:r>
              <a:rPr lang="en-US" sz="3600" b="1" dirty="0">
                <a:ln/>
                <a:solidFill>
                  <a:srgbClr val="C00000"/>
                </a:solidFill>
                <a:effectLst>
                  <a:glow rad="101600">
                    <a:srgbClr val="5B9BD5">
                      <a:satMod val="175000"/>
                      <a:alpha val="40000"/>
                    </a:srgbClr>
                  </a:glow>
                  <a:outerShdw blurRad="38100" dist="19050" dir="2700000" algn="tl" rotWithShape="0">
                    <a:prstClr val="black">
                      <a:lumMod val="50000"/>
                      <a:alpha val="40000"/>
                    </a:prstClr>
                  </a:outerShdw>
                </a:effectLst>
                <a:latin typeface="Times New Roman" panose="02020603050405020304" pitchFamily="18" charset="0"/>
                <a:ea typeface="+mj-ea"/>
                <a:cs typeface="Times New Roman" panose="02020603050405020304" pitchFamily="18" charset="0"/>
              </a:rPr>
              <a:t>Diagnostic Evaluation</a:t>
            </a:r>
          </a:p>
          <a:p>
            <a:pPr algn="l" rtl="0">
              <a:lnSpc>
                <a:spcPct val="14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 Ophthalmoscopy</a:t>
            </a:r>
          </a:p>
          <a:p>
            <a:pPr marL="68580" indent="0" algn="l" rtl="0">
              <a:lnSpc>
                <a:spcPct val="140000"/>
              </a:lnSpc>
              <a:buNone/>
            </a:pPr>
            <a:r>
              <a:rPr lang="en-US" sz="2600" dirty="0">
                <a:solidFill>
                  <a:schemeClr val="tx1"/>
                </a:solidFill>
                <a:latin typeface="Times New Roman" pitchFamily="18" charset="0"/>
                <a:cs typeface="Times New Roman" pitchFamily="18" charset="0"/>
              </a:rPr>
              <a:t>      -Direct and indirect</a:t>
            </a:r>
          </a:p>
          <a:p>
            <a:pPr marL="68580" indent="0" algn="l" rtl="0">
              <a:lnSpc>
                <a:spcPct val="140000"/>
              </a:lnSpc>
              <a:buNone/>
            </a:pPr>
            <a:r>
              <a:rPr lang="en-US" sz="2600" dirty="0">
                <a:solidFill>
                  <a:schemeClr val="tx1"/>
                </a:solidFill>
                <a:latin typeface="Times New Roman" pitchFamily="18" charset="0"/>
                <a:cs typeface="Times New Roman" pitchFamily="18" charset="0"/>
              </a:rPr>
              <a:t>      -Examines the cornea, lens and retina</a:t>
            </a:r>
          </a:p>
          <a:p>
            <a:pPr algn="l" rtl="0">
              <a:lnSpc>
                <a:spcPct val="14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Slit-lamp examination</a:t>
            </a:r>
          </a:p>
          <a:p>
            <a:pPr algn="l" rtl="0">
              <a:lnSpc>
                <a:spcPct val="14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Color vision testing</a:t>
            </a:r>
          </a:p>
          <a:p>
            <a:pPr algn="l" rtl="0">
              <a:lnSpc>
                <a:spcPct val="14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Amsler grid</a:t>
            </a:r>
          </a:p>
          <a:p>
            <a:pPr algn="l" rtl="0">
              <a:lnSpc>
                <a:spcPct val="14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Ultrasonography</a:t>
            </a:r>
          </a:p>
          <a:p>
            <a:pPr algn="l" rtl="0">
              <a:lnSpc>
                <a:spcPct val="140000"/>
              </a:lnSpc>
              <a:buFont typeface="Wingdings" panose="05000000000000000000" pitchFamily="2" charset="2"/>
              <a:buChar char="q"/>
            </a:pPr>
            <a:r>
              <a:rPr lang="en-US" sz="2600" dirty="0">
                <a:solidFill>
                  <a:schemeClr val="tx1"/>
                </a:solidFill>
                <a:latin typeface="Times New Roman" pitchFamily="18" charset="0"/>
                <a:cs typeface="Times New Roman" pitchFamily="18" charset="0"/>
              </a:rPr>
              <a:t>Fluorescein and indocyanine green angiography</a:t>
            </a:r>
          </a:p>
          <a:p>
            <a:pPr marL="0" indent="0" algn="just" rtl="0">
              <a:lnSpc>
                <a:spcPct val="150000"/>
              </a:lnSpc>
              <a:buNone/>
            </a:pPr>
            <a:endParaRPr lang="en-US" sz="2400" dirty="0">
              <a:solidFill>
                <a:schemeClr val="tx1"/>
              </a:solidFill>
              <a:latin typeface="Times New Roman" pitchFamily="18" charset="0"/>
              <a:cs typeface="Times New Roman" pitchFamily="18" charset="0"/>
            </a:endParaRPr>
          </a:p>
          <a:p>
            <a:pPr marL="0" indent="0" algn="just" rtl="0">
              <a:lnSpc>
                <a:spcPct val="150000"/>
              </a:lnSpc>
              <a:buNone/>
            </a:pPr>
            <a:endParaRPr lang="en-US" sz="2400" dirty="0">
              <a:solidFill>
                <a:schemeClr val="tx1"/>
              </a:solidFill>
              <a:latin typeface="Times New Roman" pitchFamily="18" charset="0"/>
              <a:cs typeface="Times New Roman" pitchFamily="18" charset="0"/>
            </a:endParaRPr>
          </a:p>
          <a:p>
            <a:pPr indent="-342900" algn="just" rtl="0">
              <a:lnSpc>
                <a:spcPct val="150000"/>
              </a:lnSpc>
              <a:buFont typeface="Courier New" panose="02070309020205020404" pitchFamily="49" charset="0"/>
              <a:buChar char="o"/>
            </a:pPr>
            <a:endParaRPr lang="ar-IQ"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96580847"/>
      </p:ext>
    </p:extLst>
  </p:cSld>
  <p:clrMapOvr>
    <a:masterClrMapping/>
  </p:clrMapOvr>
  <p:transition>
    <p:wedg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7337</TotalTime>
  <Words>2357</Words>
  <Application>Microsoft Office PowerPoint</Application>
  <PresentationFormat>Widescreen</PresentationFormat>
  <Paragraphs>264</Paragraphs>
  <Slides>54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Calibri</vt:lpstr>
      <vt:lpstr>Century Gothic</vt:lpstr>
      <vt:lpstr>Courier New</vt:lpstr>
      <vt:lpstr>Gabriola</vt:lpstr>
      <vt:lpstr>Times New Roman</vt:lpstr>
      <vt:lpstr>Trebuchet MS</vt:lpstr>
      <vt:lpstr>Wingdings</vt:lpstr>
      <vt:lpstr>Wingdings 2</vt:lpstr>
      <vt:lpstr>Austin</vt:lpstr>
      <vt:lpstr>PowerPoint Presentation</vt:lpstr>
      <vt:lpstr>        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Instruments</vt:lpstr>
      <vt:lpstr>COLOR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Doaapc</dc:creator>
  <cp:lastModifiedBy>dell</cp:lastModifiedBy>
  <cp:revision>391</cp:revision>
  <dcterms:created xsi:type="dcterms:W3CDTF">2019-07-01T15:17:58Z</dcterms:created>
  <dcterms:modified xsi:type="dcterms:W3CDTF">2023-02-10T14:27:54Z</dcterms:modified>
</cp:coreProperties>
</file>